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3" r:id="rId9"/>
    <p:sldId id="294" r:id="rId10"/>
    <p:sldId id="295" r:id="rId11"/>
    <p:sldId id="298" r:id="rId12"/>
    <p:sldId id="303" r:id="rId13"/>
    <p:sldId id="304" r:id="rId14"/>
    <p:sldId id="296" r:id="rId15"/>
    <p:sldId id="299" r:id="rId16"/>
    <p:sldId id="300" r:id="rId17"/>
    <p:sldId id="290" r:id="rId18"/>
    <p:sldId id="297" r:id="rId19"/>
    <p:sldId id="305" r:id="rId20"/>
    <p:sldId id="263" r:id="rId21"/>
    <p:sldId id="264" r:id="rId22"/>
    <p:sldId id="265" r:id="rId23"/>
    <p:sldId id="30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>
        <p:scale>
          <a:sx n="50" d="100"/>
          <a:sy n="50" d="100"/>
        </p:scale>
        <p:origin x="-67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0EAFF-036F-4EF4-BB11-EF54BA79B39C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D436-512F-4BD3-AAA4-70B98AB24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990E-2211-4B83-9DFF-CDE188618FF1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837F-C16A-4B1F-9266-88C3FE678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4A00-8945-469F-A148-CC88ADC87725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2894-6167-49AB-A513-0ED16F675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9A1AB2-62E8-43F8-A2BB-0BB0251F3FDC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99B2A9-A7DB-40A3-B651-08F97D503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FCDD-3554-47C3-AC51-A61408D06283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9231A-36D6-42D0-A106-9DD8027AE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09EB-BF50-4294-A434-1CB9A0BFECD4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C253-6E45-4CFA-875F-63DA3F0B7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606E-7FC6-49C1-BE08-CFB27C46ED7C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6F774-99C9-4937-9EDE-762148CF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197C9F-6E9D-414B-A146-96DE2CF00C84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803143-530A-4F1C-8F38-F7DD32585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3333-E06E-450F-9C18-E4AECDC58E09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20705-13D6-414A-B3EB-21B3CA9AC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613B3-6043-4FEE-AA51-B106CCA47F70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F6394E-9016-40F8-9178-6E0D39EB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37CD73-63B7-49F6-9DEA-C68921C48DA2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4920AB-1CE3-4233-B020-DB192B4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3FB79-C9C3-46EF-AD6E-CA0D438BBE3F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D534D2-3E8B-44C4-9E67-5296C3F26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5" r:id="rId4"/>
    <p:sldLayoutId id="2147483754" r:id="rId5"/>
    <p:sldLayoutId id="2147483759" r:id="rId6"/>
    <p:sldLayoutId id="2147483753" r:id="rId7"/>
    <p:sldLayoutId id="2147483760" r:id="rId8"/>
    <p:sldLayoutId id="2147483761" r:id="rId9"/>
    <p:sldLayoutId id="2147483752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 bwMode="auto">
          <a:xfrm>
            <a:off x="2286000" y="1600200"/>
            <a:ext cx="6172200" cy="1893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h-TH" sz="3600" cap="none" smtClean="0"/>
              <a:t/>
            </a:r>
            <a:br>
              <a:rPr lang="th-TH" sz="3600" cap="none" smtClean="0"/>
            </a:br>
            <a:r>
              <a:rPr lang="th-TH" sz="3600" cap="none" smtClean="0"/>
              <a:t>“ข้อสังเกตบางประการตาม ร่างพระราชบัญญัติป้องกัน และปราบปราม</a:t>
            </a:r>
            <a:br>
              <a:rPr lang="th-TH" sz="3600" cap="none" smtClean="0"/>
            </a:br>
            <a:r>
              <a:rPr lang="th-TH" sz="3600" cap="none" smtClean="0"/>
              <a:t>สิ่งยั่วยุพฤติกรรมอันตราย พ.ศ. ...”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209800" y="4724400"/>
            <a:ext cx="64770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mtClean="0"/>
              <a:t>เวทีว่าด้วยการอภิบาลอินเทอร์เนต และการเตรียมตัวขององค์กรประชาสังคมในประเทศไทย</a:t>
            </a:r>
          </a:p>
          <a:p>
            <a:pPr eaLnBrk="1" hangingPunct="1">
              <a:lnSpc>
                <a:spcPct val="80000"/>
              </a:lnSpc>
            </a:pPr>
            <a:r>
              <a:rPr lang="th-TH" smtClean="0"/>
              <a:t>วันอังคารที่ ๑๗ กุมภาพันธ์ ๒๕๕๘ เวลา ๑๐.๓๐-๑๒.๓๐ น.</a:t>
            </a:r>
          </a:p>
          <a:p>
            <a:pPr eaLnBrk="1" hangingPunct="1">
              <a:lnSpc>
                <a:spcPct val="80000"/>
              </a:lnSpc>
            </a:pPr>
            <a:r>
              <a:rPr lang="th-TH" smtClean="0"/>
              <a:t>ณ ห้องประชุมจุฬาเกษม อาคารชินโสภณพนิช มหาวิทยาลัยเซนต์จอห์น</a:t>
            </a:r>
          </a:p>
          <a:p>
            <a:pPr eaLnBrk="1" hangingPunct="1">
              <a:lnSpc>
                <a:spcPct val="80000"/>
              </a:lnSpc>
            </a:pPr>
            <a:r>
              <a:rPr lang="th-TH" smtClean="0"/>
              <a:t>โดย กฤษฎา แสงเจริญทรัพย์ </a:t>
            </a:r>
          </a:p>
          <a:p>
            <a:pPr eaLnBrk="1" hangingPunct="1">
              <a:lnSpc>
                <a:spcPct val="80000"/>
              </a:lnSpc>
            </a:pPr>
            <a:r>
              <a:rPr lang="th-TH" smtClean="0"/>
              <a:t>อาจารย์ประจำคณะนิติศาสตร์ มหาวิทยาลัยกรุงเทพธนบุรี</a:t>
            </a:r>
          </a:p>
          <a:p>
            <a:pPr eaLnBrk="1" hangingPunct="1">
              <a:lnSpc>
                <a:spcPct val="80000"/>
              </a:lnSpc>
            </a:pPr>
            <a:endParaRPr lang="th-TH" smtClean="0"/>
          </a:p>
        </p:txBody>
      </p:sp>
      <p:pic>
        <p:nvPicPr>
          <p:cNvPr id="13315" name="Picture 3" descr="LOGO_GOld_University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331913" cy="16525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4800" cap="none" smtClean="0">
                <a:cs typeface="Angsana New" charset="-34"/>
              </a:rPr>
              <a:t>สิ่งยั่วยุพฤติกรรมอันตราย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h-TH" sz="4400" smtClean="0">
                <a:cs typeface="Angsana New" charset="-34"/>
              </a:rPr>
              <a:t>ภาพยนตร์</a:t>
            </a:r>
          </a:p>
          <a:p>
            <a:r>
              <a:rPr lang="th-TH" sz="4400" smtClean="0">
                <a:cs typeface="Angsana New" charset="-34"/>
              </a:rPr>
              <a:t>ดนตรี</a:t>
            </a:r>
          </a:p>
          <a:p>
            <a:r>
              <a:rPr lang="th-TH" sz="4400" smtClean="0">
                <a:cs typeface="Angsana New" charset="-34"/>
              </a:rPr>
              <a:t>การ์ตูน</a:t>
            </a:r>
          </a:p>
          <a:p>
            <a:r>
              <a:rPr lang="th-TH" sz="4400" smtClean="0">
                <a:cs typeface="Angsana New" charset="-34"/>
              </a:rPr>
              <a:t>เกมส์</a:t>
            </a:r>
          </a:p>
          <a:p>
            <a:r>
              <a:rPr lang="th-TH" sz="4400" smtClean="0">
                <a:cs typeface="Angsana New" charset="-34"/>
              </a:rPr>
              <a:t>วรรณกรรม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5400" cap="none" smtClean="0">
                <a:cs typeface="Angsana New" charset="-34"/>
              </a:rPr>
              <a:t>ภาพยนตร์</a:t>
            </a:r>
          </a:p>
        </p:txBody>
      </p:sp>
      <p:pic>
        <p:nvPicPr>
          <p:cNvPr id="23556" name="Picture 4" descr="Battle_Roy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77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4800" cap="none" smtClean="0">
                <a:cs typeface="Angsana New" charset="-34"/>
              </a:rPr>
              <a:t>ภาพยนตร์</a:t>
            </a:r>
          </a:p>
        </p:txBody>
      </p:sp>
      <p:pic>
        <p:nvPicPr>
          <p:cNvPr id="39940" name="Picture 4" descr="Hunger_Games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524000"/>
            <a:ext cx="8077200" cy="4873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4800" cap="none" smtClean="0">
                <a:cs typeface="Angsana New" charset="-34"/>
              </a:rPr>
              <a:t>ภาพยนตร์</a:t>
            </a:r>
          </a:p>
        </p:txBody>
      </p:sp>
      <p:pic>
        <p:nvPicPr>
          <p:cNvPr id="40964" name="Picture 4" descr="K12225414-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467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4800" cap="none" smtClean="0">
                <a:cs typeface="Angsana New" charset="-34"/>
              </a:rPr>
              <a:t>ดนตรี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h-TH" sz="2800" smtClean="0">
                <a:cs typeface="Angsana New" charset="-34"/>
              </a:rPr>
              <a:t>ฉันเหมือนคนไม่มีกำลัง</a:t>
            </a:r>
            <a:br>
              <a:rPr lang="th-TH" sz="2800" smtClean="0">
                <a:cs typeface="Angsana New" charset="-34"/>
              </a:rPr>
            </a:br>
            <a:r>
              <a:rPr lang="th-TH" sz="2800" smtClean="0">
                <a:cs typeface="Angsana New" charset="-34"/>
              </a:rPr>
              <a:t> และหมดแรงจะยืนจะลุกจะเดินไป</a:t>
            </a:r>
            <a:br>
              <a:rPr lang="th-TH" sz="2800" smtClean="0">
                <a:cs typeface="Angsana New" charset="-34"/>
              </a:rPr>
            </a:br>
            <a:r>
              <a:rPr lang="th-TH" sz="2800" smtClean="0">
                <a:cs typeface="Angsana New" charset="-34"/>
              </a:rPr>
              <a:t>       ฉันเหมือนคนกำลังจะตาย</a:t>
            </a:r>
            <a:br>
              <a:rPr lang="th-TH" sz="2800" smtClean="0">
                <a:cs typeface="Angsana New" charset="-34"/>
              </a:rPr>
            </a:br>
            <a:r>
              <a:rPr lang="th-TH" sz="2800" smtClean="0">
                <a:cs typeface="Angsana New" charset="-34"/>
              </a:rPr>
              <a:t>       ที่ขาดอากาศจะหายใจ</a:t>
            </a:r>
            <a:br>
              <a:rPr lang="th-TH" sz="2800" smtClean="0">
                <a:cs typeface="Angsana New" charset="-34"/>
              </a:rPr>
            </a:br>
            <a:r>
              <a:rPr lang="th-TH" sz="2800" smtClean="0">
                <a:cs typeface="Angsana New" charset="-34"/>
              </a:rPr>
              <a:t>       	ฉันเหมือนคนที่โดนเธอแทงข้างหลัง</a:t>
            </a:r>
            <a:br>
              <a:rPr lang="th-TH" sz="2800" smtClean="0">
                <a:cs typeface="Angsana New" charset="-34"/>
              </a:rPr>
            </a:br>
            <a:r>
              <a:rPr lang="th-TH" sz="2800" smtClean="0">
                <a:cs typeface="Angsana New" charset="-34"/>
              </a:rPr>
              <a:t>       	แล้วมันทะลุถึงหัวใจ</a:t>
            </a:r>
            <a:br>
              <a:rPr lang="th-TH" sz="2800" smtClean="0">
                <a:cs typeface="Angsana New" charset="-34"/>
              </a:rPr>
            </a:br>
            <a:r>
              <a:rPr lang="th-TH" sz="2800" smtClean="0">
                <a:cs typeface="Angsana New" charset="-34"/>
              </a:rPr>
              <a:t>       		เธอจะให้ฉันมีชีวิตต่อไปอย่างไร</a:t>
            </a:r>
          </a:p>
          <a:p>
            <a:r>
              <a:rPr lang="th-TH" sz="2800" smtClean="0">
                <a:cs typeface="Angsana New" charset="-34"/>
              </a:rPr>
              <a:t>ไม่มีอีกแล้ว กับเธอ</a:t>
            </a:r>
            <a:br>
              <a:rPr lang="th-TH" sz="2800" smtClean="0">
                <a:cs typeface="Angsana New" charset="-34"/>
              </a:rPr>
            </a:br>
            <a:r>
              <a:rPr lang="th-TH" sz="2800" smtClean="0">
                <a:cs typeface="Angsana New" charset="-34"/>
              </a:rPr>
              <a:t>       ไม่มีเหลือสักอย่าง 					.	... อยากตาย</a:t>
            </a:r>
            <a:r>
              <a:rPr lang="th-TH" sz="2800" smtClean="0"/>
              <a:t> </a:t>
            </a:r>
            <a:r>
              <a:rPr lang="th-TH" sz="2800" smtClean="0">
                <a:cs typeface="Angsana New" charset="-34"/>
              </a:rPr>
              <a:t>								- แทงข้างหลังทะลุถึงหัวใจ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4800" cap="none" smtClean="0">
                <a:cs typeface="Angsana New" charset="-34"/>
              </a:rPr>
              <a:t>การ์ตูน</a:t>
            </a:r>
          </a:p>
        </p:txBody>
      </p:sp>
      <p:pic>
        <p:nvPicPr>
          <p:cNvPr id="25604" name="Picture 4" descr="โคนัน ๒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2971800" cy="3962400"/>
          </a:xfrm>
          <a:prstGeom prst="rect">
            <a:avLst/>
          </a:prstGeom>
          <a:noFill/>
        </p:spPr>
      </p:pic>
      <p:pic>
        <p:nvPicPr>
          <p:cNvPr id="25606" name="Picture 6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33400"/>
            <a:ext cx="4572000" cy="1600200"/>
          </a:xfrm>
          <a:prstGeom prst="rect">
            <a:avLst/>
          </a:prstGeom>
          <a:noFill/>
        </p:spPr>
      </p:pic>
      <p:pic>
        <p:nvPicPr>
          <p:cNvPr id="25608" name="Picture 8" descr="DBZBlueraySeasons456Cover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743200"/>
            <a:ext cx="4495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5400" cap="none" smtClean="0">
                <a:cs typeface="Angsana New" charset="-34"/>
              </a:rPr>
              <a:t>เกมส์</a:t>
            </a:r>
          </a:p>
        </p:txBody>
      </p:sp>
      <p:pic>
        <p:nvPicPr>
          <p:cNvPr id="26628" name="Picture 4" descr="czxczx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5791200" cy="2640013"/>
          </a:xfrm>
          <a:prstGeom prst="rect">
            <a:avLst/>
          </a:prstGeom>
          <a:noFill/>
        </p:spPr>
      </p:pic>
      <p:pic>
        <p:nvPicPr>
          <p:cNvPr id="26629" name="Picture 5" descr="ดาวน์โหลด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114800"/>
            <a:ext cx="5638800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4800" cap="none" smtClean="0">
                <a:latin typeface="Angsana New" charset="-34"/>
                <a:cs typeface="Angsana New" charset="-34"/>
              </a:rPr>
              <a:t>วรรณกรรม</a:t>
            </a:r>
          </a:p>
        </p:txBody>
      </p:sp>
      <p:pic>
        <p:nvPicPr>
          <p:cNvPr id="4" name="Content Placeholder 3" descr="ร่าง 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2412" y="1526767"/>
            <a:ext cx="6172200" cy="336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R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124200"/>
            <a:ext cx="2000250" cy="2619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R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962400"/>
            <a:ext cx="2124075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R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457200"/>
            <a:ext cx="1990725" cy="2714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RO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495800"/>
            <a:ext cx="1666875" cy="2219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h-TH" sz="3200" smtClean="0">
                <a:latin typeface="Angsana New" charset="-34"/>
                <a:cs typeface="Angsana New" charset="-34"/>
              </a:rPr>
              <a:t>...“อย่างที่ต่างประเทศที่มีเด็กฟังเพลงแล้วฆ่าตัวตาย เขาก็จะถามว่าแล้วมันเป็นความผิดของศิลปินหรือเปล่าที่จะต้องรับผิดชอบต่อสิ่งนั้น ผมถือว่ามันก็ไม่ใช่เป็นความผิดของศิลปิน เพราะหน้าที่ของคนทำเพลงก็คือ คนเขียนเพลง ส่วนหน้าที่คนฟังคือฟังแล้วนำไปตีความ นำไปใช้ยังไง อันนี้เป็นเรื่องสิทธิส่วนบุคคลของคนฟังแล้ว”...										     </a:t>
            </a:r>
            <a:r>
              <a:rPr lang="th-TH" sz="3200" b="1" smtClean="0">
                <a:cs typeface="Angsana New" charset="-34"/>
              </a:rPr>
              <a:t>ตุล ไวทูรเกียรติ</a:t>
            </a:r>
            <a:r>
              <a:rPr lang="th-TH" sz="3200" smtClean="0">
                <a:cs typeface="Angsana New" charset="-34"/>
              </a:rPr>
              <a:t>				     สมาชิกวง "อพาร์ทเมนท์คุณป้า</a:t>
            </a:r>
            <a:r>
              <a:rPr lang="th-TH" sz="3200" smtClean="0"/>
              <a:t> 	</a:t>
            </a:r>
            <a:r>
              <a:rPr lang="en-US" sz="3200" smtClean="0">
                <a:cs typeface="KodchiangUPC" pitchFamily="18" charset="-34"/>
              </a:rPr>
              <a:t>  </a:t>
            </a:r>
            <a:r>
              <a:rPr lang="en-US" smtClean="0"/>
              <a:t>http</a:t>
            </a:r>
            <a:r>
              <a:rPr lang="th-TH" smtClean="0"/>
              <a:t>://</a:t>
            </a:r>
            <a:r>
              <a:rPr lang="en-US" smtClean="0"/>
              <a:t>www</a:t>
            </a:r>
            <a:r>
              <a:rPr lang="th-TH" smtClean="0"/>
              <a:t>.</a:t>
            </a:r>
            <a:r>
              <a:rPr lang="en-US" smtClean="0"/>
              <a:t>dek</a:t>
            </a:r>
            <a:r>
              <a:rPr lang="th-TH" smtClean="0"/>
              <a:t>-</a:t>
            </a:r>
            <a:r>
              <a:rPr lang="en-US" smtClean="0"/>
              <a:t>d</a:t>
            </a:r>
            <a:r>
              <a:rPr lang="th-TH" smtClean="0"/>
              <a:t>.</a:t>
            </a:r>
            <a:r>
              <a:rPr lang="en-US" smtClean="0"/>
              <a:t>com</a:t>
            </a:r>
            <a:r>
              <a:rPr lang="th-TH" smtClean="0"/>
              <a:t>/</a:t>
            </a:r>
            <a:r>
              <a:rPr lang="en-US" smtClean="0"/>
              <a:t>board</a:t>
            </a:r>
            <a:r>
              <a:rPr lang="th-TH" smtClean="0"/>
              <a:t>/</a:t>
            </a:r>
            <a:r>
              <a:rPr lang="en-US" smtClean="0"/>
              <a:t>view</a:t>
            </a:r>
            <a:r>
              <a:rPr lang="th-TH" smtClean="0"/>
              <a:t>/</a:t>
            </a:r>
            <a:r>
              <a:rPr lang="en-US" smtClean="0"/>
              <a:t>908861</a:t>
            </a:r>
            <a:r>
              <a:rPr lang="th-TH" smtClean="0"/>
              <a:t>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5400" cap="none" smtClean="0">
                <a:cs typeface="Angsana New" charset="-34"/>
              </a:rPr>
              <a:t>ประเด็นที่ผู้ร่างกฎหมายควรพิจารณา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h-TH" sz="4800" smtClean="0">
                <a:cs typeface="Angsana New" charset="-34"/>
              </a:rPr>
              <a:t>วิจารณญาณของผู้รับสื่อ</a:t>
            </a:r>
          </a:p>
          <a:p>
            <a:r>
              <a:rPr lang="th-TH" sz="4800" smtClean="0">
                <a:cs typeface="Angsana New" charset="-34"/>
              </a:rPr>
              <a:t>ความเท่าทันสื่อ</a:t>
            </a:r>
          </a:p>
          <a:p>
            <a:r>
              <a:rPr lang="th-TH" sz="4800" smtClean="0">
                <a:cs typeface="Angsana New" charset="-34"/>
              </a:rPr>
              <a:t>การอบรมเลี้ยงดูของครอบครัว</a:t>
            </a:r>
          </a:p>
          <a:p>
            <a:r>
              <a:rPr lang="th-TH" sz="4800" smtClean="0">
                <a:cs typeface="Angsana New" charset="-34"/>
              </a:rPr>
              <a:t>กฎหมายควรถูกใช้ในฐานะเป็นเพียงกลไกหนึ่ง แต่ไม่ใช่เป็นมาตรการหลัก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/>
              <a:t>เหตุผลและความเป็นมา</a:t>
            </a:r>
            <a:endParaRPr lang="th-TH" sz="3600" b="1" dirty="0"/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2200" smtClean="0"/>
              <a:t>กระทรวงการพัฒนาสังคมและความมั่นคงของมนุษย์ ได้ทำการยกร่าง พ.ร.บ. ป้องกันและปราบปรามสิ่งยั่วยุพฤติกรรมอันตราย พ.ศ. ... โดยมีวัตถุประสงค์เพื่อป้องกันและปราบปรามสื่อรูปแบบต่างๆ ที่จะกระตุ้น ส่งเสริม หรือยั่วยุให้เกิดพฤติกรรมอันตราย ได้แก่ 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2200" smtClean="0"/>
              <a:t>		๑) การกระทำวิปริตทางเพศ 					๒) ความสัมพันธ์หรือการกระทำทางเพศกับเด็ก 				๓) การกระทำทารุณกรรมต่อเด็ก 					๔) การฆ่าตัวตายของเด็กหรือเป็นหมู่คณะ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2200" smtClean="0"/>
              <a:t>		๕) การใช้ยาเสพติด และ 						๖) การกระทำความผิดเกี่ยวกับการก่อการร้าย ชิงทรัพย์ ปล้นทรัพย์ ฆ่าผู้อื่น หรือ	    ทำร้ายร่างกายโดยทรมานหรือโดยกระทำทารุณโหดร้าย</a:t>
            </a:r>
          </a:p>
          <a:p>
            <a:pPr eaLnBrk="1" hangingPunct="1">
              <a:lnSpc>
                <a:spcPct val="80000"/>
              </a:lnSpc>
            </a:pPr>
            <a:r>
              <a:rPr lang="th-TH" sz="2200" smtClean="0"/>
              <a:t>กำหนดให้มีมาตรการต่างๆ ที่ทำให้เจ้าหน้าที่สามารถเข้าถึงข้อมูลเกี่ยวกับการกระทำความผิดและครอบคลุมรูปแบบของ การกระทำความผิดได้มากขึ้น ทั้งการเข้าตรวจค้น ยึด หรืออายัดสิ่งยั่วยุพฤติกรรมอันตรายหรือพยานหลักฐานที่เกี่ยวข้อง ซึ่งจะกำหนดให้เป็นความผิดมูลฐานตามกฎหมาย ว่าด้วยการป้องกันและปราบปรามการฟอกเงิน </a:t>
            </a:r>
          </a:p>
          <a:p>
            <a:pPr eaLnBrk="1" hangingPunct="1">
              <a:lnSpc>
                <a:spcPct val="80000"/>
              </a:lnSpc>
            </a:pPr>
            <a:r>
              <a:rPr lang="th-TH" sz="2200" smtClean="0"/>
              <a:t>ให้นำเงินค่าปรับและเงินที่ริบได้มอบให้เป็นกองทุนคุ้มครองเด็ก ร้อยละ ๖๐ และกองทุนส่งเสริมการจัดสวัสดิการสังคม ร้อยละ ๔๐ </a:t>
            </a:r>
            <a:br>
              <a:rPr lang="th-TH" sz="2200" smtClean="0"/>
            </a:br>
            <a:r>
              <a:rPr lang="th-TH" sz="2200" smtClean="0"/>
              <a:t>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cap="none" smtClean="0">
                <a:cs typeface="Angsana New" charset="-34"/>
              </a:rPr>
              <a:t>สาระสำคัญของร่างพระราชบัญญัติ</a:t>
            </a:r>
            <a:endParaRPr lang="th-TH" sz="3600" cap="none" smtClean="0">
              <a:cs typeface="Angsana New" charset="-34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h-TH" smtClean="0">
                <a:latin typeface="Angsana New" charset="-34"/>
                <a:cs typeface="Angsana New" charset="-34"/>
              </a:rPr>
              <a:t>หมวด ๒ พนักงานเจ้าหน้าที่</a:t>
            </a:r>
            <a:endParaRPr lang="en-US" smtClean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th-TH" smtClean="0">
                <a:latin typeface="Angsana New" charset="-34"/>
                <a:cs typeface="Angsana New" charset="-34"/>
              </a:rPr>
              <a:t>พนักงานเจ้าหน้าที่มีอำนาจในการเข้าไปตรวจค้นในสถานที่ หรือเคหสถานของบุคคล ค้นบุคคลหรือยานพาหนะ เมื่อมีเหตุอันควรสงสัยว่ามีสิ่งยั่วยุพฤติกรรมอันตรายหรือทรัพย์สินที่ได้ใช้หรือจะใช้ในการกระทำความผิดซึ่งอาจใช้เป็นพยานหลักฐานได้ (ร่างมาตรา ๑๔ (๑) และ (๒)) </a:t>
            </a:r>
          </a:p>
          <a:p>
            <a:pPr eaLnBrk="1" hangingPunct="1"/>
            <a:r>
              <a:rPr lang="th-TH" smtClean="0">
                <a:latin typeface="Angsana New" charset="-34"/>
                <a:cs typeface="Angsana New" charset="-34"/>
              </a:rPr>
              <a:t>ยึดหรืออายัดสิ่งยั่วยุพฤติกรรมอันตรายหรือพยานหลักฐานที่เกี่ยวข้องกับการกระทำความผิด (ร่างมาตรา ๑๔ (๓)) </a:t>
            </a:r>
          </a:p>
          <a:p>
            <a:pPr eaLnBrk="1" hangingPunct="1"/>
            <a:r>
              <a:rPr lang="th-TH" smtClean="0">
                <a:latin typeface="Angsana New" charset="-34"/>
                <a:cs typeface="Angsana New" charset="-34"/>
              </a:rPr>
              <a:t>การใช้อำนาจในการเข้าไปตรวจค้นนั้น พนักงานเจ้าหน้าที่จะต้องขอออกหมายค้นก่อนดำเนินการ </a:t>
            </a:r>
            <a:r>
              <a:rPr lang="th-TH" b="1" smtClean="0">
                <a:latin typeface="Angsana New" charset="-34"/>
                <a:cs typeface="Angsana New" charset="-34"/>
              </a:rPr>
              <a:t>เว้นแต่จะมีเหตุอันควรเชื่อว่าหากเนิ่นช้ากว่าจะเอาหมายค้นมาได้ สิ่งยั่วยุพฤติกรรมอันตรายหรือพยานหลักฐานที่เกี่ยวข้องกับการกระทำความผิดจะถูกยักย้าย ซุกซ่อน ทำลาย หรือทำให้เปลี่ยนสภาพไปจากเดิม และต้องบันทึกรายงานผลต่อศาลที่มีเขตอำนาจภายหลังการดำเนินการดังกล่าว  (ร่างมาตรา ๑๔ วรรค ๒)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cap="none" smtClean="0">
                <a:cs typeface="Angsana New" charset="-34"/>
              </a:rPr>
              <a:t>สาระสำคัญของร่างพระราชบัญญัติ</a:t>
            </a:r>
            <a:endParaRPr lang="th-TH" sz="3600" cap="none" smtClean="0">
              <a:cs typeface="Angsana New" charset="-34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h-TH" sz="2800" smtClean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th-TH" sz="3200" smtClean="0">
                <a:latin typeface="Angsana New" charset="-34"/>
                <a:cs typeface="Angsana New" charset="-34"/>
              </a:rPr>
              <a:t>พนักงานเจ้าหน้าที่มีอำนาจในการ</a:t>
            </a:r>
            <a:r>
              <a:rPr lang="th-TH" sz="3200" b="1" u="sng" smtClean="0">
                <a:latin typeface="Angsana New" charset="-34"/>
                <a:cs typeface="Angsana New" charset="-34"/>
              </a:rPr>
              <a:t>เข้าถึง</a:t>
            </a:r>
            <a:r>
              <a:rPr lang="th-TH" sz="3200" smtClean="0">
                <a:latin typeface="Angsana New" charset="-34"/>
                <a:cs typeface="Angsana New" charset="-34"/>
              </a:rPr>
              <a:t>ข้อมูลเกี่ยวกับการกระทำความผิดในพัสดุภัณฑ์ จดหมาย ตู้ไปรษณียภัณฑ์ ระบบคอมพิวเตอร์ ข้อมูลคอมพิวเตอร์ ข้อมูลจราจรทางคอมพิวเตอร์ หรือจดหมายอิเล็กทรอนิกส์ เมื่อปรากฏหลักฐานอันควรเชื่อได้ว่าจะได้ข้อมูลที่เกี่ยวกับการกระทำความผิด  ทั้งนี้ จะต้องได้รับอนุญาตจากศาลและต้องรายงานผลการดำเนินการให้ศาลทราบด้วย (ร่างมาตรา ๑๖) </a:t>
            </a:r>
            <a:endParaRPr lang="en-US" sz="3200" smtClean="0">
              <a:latin typeface="Angsana New" charset="-34"/>
              <a:cs typeface="Angsana New" charset="-34"/>
            </a:endParaRPr>
          </a:p>
          <a:p>
            <a:pPr eaLnBrk="1" hangingPunct="1"/>
            <a:endParaRPr lang="th-TH" sz="3200" smtClean="0">
              <a:latin typeface="Angsana New" charset="-34"/>
              <a:cs typeface="Angsana New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cap="none" smtClean="0">
                <a:cs typeface="Angsana New" charset="-34"/>
              </a:rPr>
              <a:t>สาระสำคัญของร่างพระราชบัญญัติ</a:t>
            </a:r>
            <a:endParaRPr lang="th-TH" sz="3600" cap="none" smtClean="0">
              <a:cs typeface="Angsana New" charset="-34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h-TH" smtClean="0">
                <a:latin typeface="Angsana New" charset="-34"/>
                <a:cs typeface="Angsana New" charset="-34"/>
              </a:rPr>
              <a:t>หมวด ๓ ความผิดและบทกำหนดโทษ</a:t>
            </a:r>
          </a:p>
          <a:p>
            <a:pPr eaLnBrk="1" hangingPunct="1"/>
            <a:r>
              <a:rPr lang="th-TH" smtClean="0">
                <a:latin typeface="Angsana New" charset="-34"/>
                <a:cs typeface="Angsana New" charset="-34"/>
              </a:rPr>
              <a:t>ผู้ให้บริการตามกฎหมายว่าด้วยการกระทำความผิดเกี่ยวกับคอมพิวเตอร์ที่รู้ว่ามีสิ่งยั่วยุพฤติกรรมอันตรายในระบบคอมพิวเตอร์ที่อยู่ในความควบคุมของตน แต่มิได้จัดการถอนหรือกำจัดออกในทันที ต้องรับโทษตามอัตราโทษที่กำหนด (ร่างมาตรา ๒๒) </a:t>
            </a:r>
          </a:p>
          <a:p>
            <a:pPr eaLnBrk="1" hangingPunct="1"/>
            <a:r>
              <a:rPr lang="th-TH" smtClean="0">
                <a:latin typeface="Angsana New" charset="-34"/>
                <a:cs typeface="Angsana New" charset="-34"/>
              </a:rPr>
              <a:t>ผู้กระทำความผิดเกี่ยวกับสิ่งยั่วยุพฤติกรรมอันตราย</a:t>
            </a:r>
            <a:br>
              <a:rPr lang="th-TH" smtClean="0">
                <a:latin typeface="Angsana New" charset="-34"/>
                <a:cs typeface="Angsana New" charset="-34"/>
              </a:rPr>
            </a:br>
            <a:r>
              <a:rPr lang="th-TH" smtClean="0">
                <a:latin typeface="Angsana New" charset="-34"/>
                <a:cs typeface="Angsana New" charset="-34"/>
              </a:rPr>
              <a:t>ตามพระราชบัญญัตินี้ แม้กระทำนอกราชอาณาจักร ต้องรับโทษในราชอาณาจักรด้วย </a:t>
            </a:r>
            <a:br>
              <a:rPr lang="th-TH" smtClean="0">
                <a:latin typeface="Angsana New" charset="-34"/>
                <a:cs typeface="Angsana New" charset="-34"/>
              </a:rPr>
            </a:br>
            <a:r>
              <a:rPr lang="th-TH" smtClean="0">
                <a:latin typeface="Angsana New" charset="-34"/>
                <a:cs typeface="Angsana New" charset="-34"/>
              </a:rPr>
              <a:t>(ร่างมาตรา ๒๔) </a:t>
            </a:r>
            <a:endParaRPr lang="en-US" smtClean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th-TH" smtClean="0">
                <a:latin typeface="Angsana New" charset="-34"/>
                <a:cs typeface="Angsana New" charset="-34"/>
              </a:rPr>
              <a:t>กำหนดให้พนักงานเจ้าหน้าที่ตามพระราชบัญญัตินี้แจ้งให้พนักงานเจ้าหน้าที่ผู้มีอำนาจตามกฎหมายว่าด้วยการโรงแรม โรงภาพยนตร์ หรือสถานบริการ ดำเนินการเพิกถอนหรือพักใช้ใบอนุญาตผู้ประกอบกิจการซึ่งได้รับอนุญาตตามกฎหมายนั้น หากปรากฏหลักฐานว่าได้รู้เห็นเป็นใจให้มีการกระทำความผิดเกี่ยวกับสิ่งยั่วยุพฤติกรรมอันตรายในสถานประกอบการของตน (ร่างมาตรา ๒๕)</a:t>
            </a:r>
            <a:endParaRPr lang="en-US" smtClean="0">
              <a:latin typeface="Angsana New" charset="-34"/>
              <a:cs typeface="Angsana New" charset="-34"/>
            </a:endParaRPr>
          </a:p>
          <a:p>
            <a:pPr eaLnBrk="1" hangingPunct="1"/>
            <a:endParaRPr lang="th-TH" smtClean="0">
              <a:latin typeface="Angsana New" charset="-34"/>
              <a:cs typeface="Angsana New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286000" y="1600200"/>
            <a:ext cx="6172200" cy="18938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h-TH" sz="3600" b="1" cap="none" smtClean="0"/>
              <a:t/>
            </a:r>
            <a:br>
              <a:rPr lang="th-TH" sz="3600" b="1" cap="none" smtClean="0"/>
            </a:br>
            <a:r>
              <a:rPr lang="th-TH" sz="3600" b="1" cap="none" smtClean="0"/>
              <a:t>“ข้อสังเกตบางประการตาม ร่างพระราชบัญญัติป้องกัน และปราบปราม</a:t>
            </a:r>
            <a:br>
              <a:rPr lang="th-TH" sz="3600" b="1" cap="none" smtClean="0"/>
            </a:br>
            <a:r>
              <a:rPr lang="th-TH" sz="3600" b="1" cap="none" smtClean="0"/>
              <a:t>สิ่งยั่วยุพฤติกรรมอันตราย พ.ศ. ...”</a:t>
            </a:r>
          </a:p>
        </p:txBody>
      </p:sp>
      <p:sp>
        <p:nvSpPr>
          <p:cNvPr id="32770" name="Subtitle 2"/>
          <p:cNvSpPr>
            <a:spLocks noGrp="1"/>
          </p:cNvSpPr>
          <p:nvPr>
            <p:ph type="subTitle" idx="4294967295"/>
          </p:nvPr>
        </p:nvSpPr>
        <p:spPr>
          <a:xfrm>
            <a:off x="2209800" y="4724400"/>
            <a:ext cx="6477000" cy="198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1800" b="1" smtClean="0">
                <a:solidFill>
                  <a:schemeClr val="tx2"/>
                </a:solidFill>
              </a:rPr>
              <a:t>เวทีว่าด้วยการอภิบาลอินเทอร์เนต และการเตรียมตัวขององค์กรประชาสังคมในประเทศไทย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1800" b="1" smtClean="0">
                <a:solidFill>
                  <a:schemeClr val="tx2"/>
                </a:solidFill>
              </a:rPr>
              <a:t>วันอังคารที่ ๑๗ กุมภาพันธ์ ๒๕๕๘ เวลา ๑๐.๓๐-๑๒.๓๐ น.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1800" b="1" smtClean="0">
                <a:solidFill>
                  <a:schemeClr val="tx2"/>
                </a:solidFill>
              </a:rPr>
              <a:t>ณ ห้องประชุมจุฬาเกษม อาคารชินโสภณพนิช มหาวิทยาลัยเซนต์จอห์น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1800" b="1" smtClean="0">
                <a:solidFill>
                  <a:schemeClr val="tx2"/>
                </a:solidFill>
              </a:rPr>
              <a:t>โดย กฤษฎา แสงเจริญทรัพย์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1800" b="1" smtClean="0">
                <a:solidFill>
                  <a:schemeClr val="tx2"/>
                </a:solidFill>
              </a:rPr>
              <a:t>อาจารย์ประจำคณะนิติศาสตร์ มหาวิทยาลัยกรุงเทพธนบุรี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th-TH" sz="1800" b="1" smtClean="0">
              <a:solidFill>
                <a:schemeClr val="tx2"/>
              </a:solidFill>
            </a:endParaRPr>
          </a:p>
        </p:txBody>
      </p:sp>
      <p:pic>
        <p:nvPicPr>
          <p:cNvPr id="32771" name="Picture 3" descr="LOGO_GOld_University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331913" cy="16525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/>
              <a:t>เหตุผลและความเป็นมา</a:t>
            </a:r>
            <a:endParaRPr lang="th-TH" sz="3600" b="1" dirty="0"/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h-TH" sz="3600" smtClean="0"/>
              <a:t>เจตนารมณ์ของกฎหมายฉบับนี้ เพื่อปกป้องและคุ้มครองเด็กและเยาวชนจากสื่อหรือวัตถุที่จะกระตุ้น ส่งเสริม หรือยั่วยุ ให้เกิดพฤติกรรมที่ไม่เหมาะสมกับวัย ซึ่งเป็นอันตรายต่อเด็กและเยาวชน  </a:t>
            </a:r>
          </a:p>
          <a:p>
            <a:pPr eaLnBrk="1" hangingPunct="1"/>
            <a:r>
              <a:rPr lang="th-TH" sz="3600" smtClean="0"/>
              <a:t>คณะรัฐมนตรีได้มีมติเมื่อวันที่ ๒๐ พฤศจิกายน ๒๕๕๕ ในการเห็นชอบร่างพระราชบัญญัติฉบับที่สำนักงานคณะกรรมการกฤษฏีกาได้ตรวจพิจารณาเสร็จแล้ว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/>
              <a:t>เหตุผลและความจำเป็นในการเสนอร่างพระราชบัญญัติ</a:t>
            </a:r>
            <a:endParaRPr lang="th-TH" sz="3600" dirty="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h-TH" sz="2800" smtClean="0"/>
              <a:t>เนื่องด้วยกฎหมายอาญาที่เกี่ยวกับวัตถุลามกในปัจจุบันไม่สามารถบังคับใช้ได้</a:t>
            </a:r>
            <a:br>
              <a:rPr lang="th-TH" sz="2800" smtClean="0"/>
            </a:br>
            <a:r>
              <a:rPr lang="th-TH" sz="2800" smtClean="0"/>
              <a:t>อย่างมีประสิทธิภาพ ทั้งไม่มีกฎหมายกำหนดมาตรการในการป้องกันและปราบปรามการกระทำความผิดเกี่ยวกับวัตถุลามก เช่น สื่อที่มีการแสดงกิจกรรมที่วิปริตทางเพศและสื่อลามกที่เกี่ยวกับเด็ก ซึ่งพิธีสารเลือกรับต่อท้ายอนุสัญญาว่าด้วยสิทธิเด็ก กำหนดให้รัฐภาคีต้องบัญญัติให้เป็นความผิดอาญาและมี</a:t>
            </a:r>
            <a:r>
              <a:rPr lang="th-TH" sz="2800" b="1" smtClean="0"/>
              <a:t>มาตรการป้องกันและปราบปรามที่เหมาะสม</a:t>
            </a:r>
            <a:r>
              <a:rPr lang="th-TH" sz="2800" smtClean="0"/>
              <a:t>ไว้ด้วย ประกอบกับยังมีสื่อที่ส่งเสริมหรือยั่วยุพฤติกรรมอันตรายที่ร้ายแรงอื่น ๆ เช่น การใช้ยาเสพติด การฆ่าตัวตาย หรือการกระทำทารุณกรรมต่อเด็ก ซึ่งต้องปราบปรามไปพร้อมกันด้วย  ดังนั้น เพื่อให้การปราบปรามสิ่งยั่วยุพฤติกรรมอันตรายมีประสิทธิภาพ สมควรมีกฎหมายว่าด้วยการป้องกันและปราบปรามสิ่งยั่วยุพฤติกรรมอันตราย          จึงจำเป็นต้องตราพระราชบัญญัตินี้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4000" b="1" cap="none" smtClean="0">
                <a:cs typeface="Angsana New" charset="-34"/>
              </a:rPr>
              <a:t>สาระสำคัญของร่างพระราชบัญญัติ</a:t>
            </a:r>
            <a:endParaRPr lang="th-TH" sz="4000" cap="none" smtClean="0">
              <a:cs typeface="Angsana New" charset="-34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h-TH" sz="3200" smtClean="0">
                <a:latin typeface="Angsana New" charset="-34"/>
                <a:cs typeface="Angsana New" charset="-34"/>
              </a:rPr>
              <a:t>กำหนดความหมายของสิ่งยั่วยุพฤติกรรมอันตราย ซึ่งรวมถึง      สิ่ง ยั่วยุที่น่าจะก่อให้เกิดการกระทำวิปริตทางเพศ ความสัมพันธ์หรือการกระทำทางเพศกับเด็ก การกระทำทารุณกรรมต่อเด็ก การฆ่าตัวตายของเด็กหรือเป็นหมู่คณะ การใช้ยาเสพติด การกระทำความผิดต่อชีวิตและความผิดต่อทรัพย์ และขยายความหมายของคำว่า </a:t>
            </a:r>
            <a:r>
              <a:rPr lang="en-US" sz="3200" smtClean="0">
                <a:latin typeface="Angsana New" charset="-34"/>
                <a:cs typeface="Angsana New" charset="-34"/>
              </a:rPr>
              <a:t>“</a:t>
            </a:r>
            <a:r>
              <a:rPr lang="th-TH" sz="3200" smtClean="0">
                <a:latin typeface="Angsana New" charset="-34"/>
                <a:cs typeface="Angsana New" charset="-34"/>
              </a:rPr>
              <a:t>เด็ก</a:t>
            </a:r>
            <a:r>
              <a:rPr lang="en-US" sz="3200" smtClean="0">
                <a:latin typeface="Angsana New" charset="-34"/>
                <a:cs typeface="Angsana New" charset="-34"/>
              </a:rPr>
              <a:t>”</a:t>
            </a:r>
            <a:r>
              <a:rPr lang="th-TH" sz="3200" smtClean="0">
                <a:latin typeface="Angsana New" charset="-34"/>
                <a:cs typeface="Angsana New" charset="-34"/>
              </a:rPr>
              <a:t> ให้ครอบคลุมถึงตัวแสดงที่ปรากฏอยู่ในสิ่งยั่วยุพฤติกรรมอันตรายที่มีเนื้อหาหรือลักษณะที่ทำให้เข้าใจได้ว่าเป็นเด็กด้วย (ร่างมาตรา ๓)</a:t>
            </a:r>
          </a:p>
          <a:p>
            <a:pPr eaLnBrk="1" hangingPunct="1"/>
            <a:endParaRPr lang="th-TH" sz="3200" smtClean="0">
              <a:latin typeface="Angsana New" charset="-34"/>
              <a:cs typeface="Angsana New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/>
              <a:t>สาระสำคัญของร่างพระราชบัญญัติ</a:t>
            </a:r>
            <a:endParaRPr lang="th-TH" sz="3600" dirty="0"/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h-TH" sz="3200" smtClean="0"/>
              <a:t>กำหนดให้รัฐมนตรีว่าการกระทรวงการพัฒนาสังคมและความมั่นคง</a:t>
            </a:r>
            <a:br>
              <a:rPr lang="th-TH" sz="3200" smtClean="0"/>
            </a:br>
            <a:r>
              <a:rPr lang="th-TH" sz="3200" smtClean="0"/>
              <a:t>ของมนุษย์ รัฐมนตรีว่าการกระทรวงเทคโนโลยีสารสนเทศและการสื่อสาร รัฐมนตรีว่าการกระทรวงมหาดไทย รัฐมนตรีว่าการกระทรวงยุติธรรม และรัฐมนตรีว่าการกระทรวงวัฒนธรรม ซึ่งเป็นรัฐมนตรีของกระทรวงที่มีภารกิจเกี่ยวข้องกับการปฏิบัติการตามพระราชบัญญัตินี้ เป็นรัฐมนตรีผู้รักษาการตามกฎหมาย และให้รัฐมนตรีแต่ละกระทรวงมีอำนาจหน้าที่ตามที่กำหนดเฉพาะในส่วนที่เกี่ยวข้องกับอำนาจหน้าที่ของตนเท่านั้น (ร่างมาตรา ๕)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/>
              <a:t>สาระสำคัญของร่างพระราชบัญญัติ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h-TH" dirty="0" smtClean="0"/>
              <a:t>หมวดคณะกรรมการ กำหนดให้มีคณะกรรมการป้องกันและปราบปรามสิ่งยั่วยุพฤติกรรมอันตราย ประกอบด้วย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 smtClean="0"/>
              <a:t>(๑) </a:t>
            </a:r>
            <a:r>
              <a:rPr lang="th-TH" b="1" dirty="0" smtClean="0"/>
              <a:t>รองนายกรัฐมนตรี</a:t>
            </a:r>
            <a:r>
              <a:rPr lang="th-TH" dirty="0" smtClean="0"/>
              <a:t>ที่นายกรัฐมนตรีมอบหมายเป็นประธานกรรมการ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 smtClean="0"/>
              <a:t>(๒) </a:t>
            </a:r>
            <a:r>
              <a:rPr lang="th-TH" b="1" dirty="0" smtClean="0"/>
              <a:t>รัฐมนตรีว่าการกระทรวงการพัฒนาสังคมและความมั่นคงของมนุษย์</a:t>
            </a:r>
            <a:r>
              <a:rPr lang="th-TH" dirty="0" smtClean="0"/>
              <a:t>เป็นรองประธานกรรมการ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 smtClean="0"/>
              <a:t>(๓) กรรมการโดยตำแหน่ง ได้แก่ </a:t>
            </a:r>
            <a:r>
              <a:rPr lang="th-TH" b="1" dirty="0" smtClean="0"/>
              <a:t>ปลัดกระทรวงการพัฒนาสังคมและความมั่นคงของมนุษย์ ปลัดกระทรวงเทคโนโลยีสารสนเทศและการสื่อสาร ปลัดกระทรวงมหาดไทย ปลัดกระทรวงยุติธรรม ปลัดกระทรวงวัฒนธรรม ปลัดกระทรวงศึกษาธิการ ปลัดกระทรวงสาธารณสุข ผู้บัญชาการตำรวจแห่งชาติ เลขาธิการสำนักงานศาลยุติธรรม และอัยการสูงสุด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 smtClean="0"/>
              <a:t>(๔) กรรมการผู้ทรงคุณวุฒิซึ่งรัฐมนตรีว่าการกระทรวงการพัฒนาสังคมและความมั่นคงของมนุษย์แต่งตั้งจำนวน</a:t>
            </a:r>
            <a:r>
              <a:rPr lang="th-TH" b="1" dirty="0" smtClean="0"/>
              <a:t>ห้าคน </a:t>
            </a:r>
            <a:r>
              <a:rPr lang="th-TH" dirty="0" smtClean="0"/>
              <a:t>โดยต้องแต่งตั้งจากบุคคลที่มีความรู้ความสามารถและประสบการณ์</a:t>
            </a:r>
            <a:br>
              <a:rPr lang="th-TH" dirty="0" smtClean="0"/>
            </a:br>
            <a:r>
              <a:rPr lang="th-TH" dirty="0" smtClean="0"/>
              <a:t>ด้านจิตวิทยา จิตเวช เด็กและเยาวชน สื่อสารมวลชน และสังคมวิทยา ด้านละหนึ่งคน  ทั้งนี้ </a:t>
            </a:r>
            <a:br>
              <a:rPr lang="th-TH" dirty="0" smtClean="0"/>
            </a:br>
            <a:r>
              <a:rPr lang="th-TH" dirty="0" smtClean="0"/>
              <a:t>ให้มีกรรมการผู้ทรงคุณวุฒิเป็นสตรีไม่น้อยกว่าสองคน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dirty="0" smtClean="0"/>
              <a:t>(๕) </a:t>
            </a:r>
            <a:r>
              <a:rPr lang="th-TH" b="1" dirty="0" smtClean="0"/>
              <a:t>ผู้อำนวยการสำนักงานส่งเสริม</a:t>
            </a:r>
            <a:r>
              <a:rPr lang="th-TH" b="1" dirty="0" err="1" smtClean="0"/>
              <a:t>สวัสดิ</a:t>
            </a:r>
            <a:r>
              <a:rPr lang="th-TH" b="1" dirty="0" smtClean="0"/>
              <a:t>ภาพและพิทักษ์เด็ก เยาวชน ผู้ด้อยโอกาส และผู้สูงอายุ เป็นกรรมการและเลขานุการ</a:t>
            </a:r>
            <a:r>
              <a:rPr lang="th-TH" dirty="0" smtClean="0"/>
              <a:t> และคณะกรรมการจะแต่งตั้งข้าราชการในสำนักงานส่งเสริม</a:t>
            </a:r>
            <a:r>
              <a:rPr lang="th-TH" dirty="0" err="1" smtClean="0"/>
              <a:t>สวัสดิ</a:t>
            </a:r>
            <a:r>
              <a:rPr lang="th-TH" dirty="0" smtClean="0"/>
              <a:t>ภาพและพิทักษ์เด็ก เยาวชน ผู้ด้อยโอกาส และผู้สูงอายุ ไม่เกินสองคนเป็นผู้ช่วยเลขานุการก็ได้ (ร่างมาตรา ๖)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286000" y="1600200"/>
            <a:ext cx="6172200" cy="18938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h-TH" sz="3600" b="1" cap="none" smtClean="0"/>
              <a:t/>
            </a:r>
            <a:br>
              <a:rPr lang="th-TH" sz="3600" b="1" cap="none" smtClean="0"/>
            </a:br>
            <a:r>
              <a:rPr lang="th-TH" sz="3600" b="1" cap="none" smtClean="0"/>
              <a:t>“ข้อสังเกตบางประการตาม ร่างพระราชบัญญัติป้องกัน และปราบปราม</a:t>
            </a:r>
            <a:br>
              <a:rPr lang="th-TH" sz="3600" b="1" cap="none" smtClean="0"/>
            </a:br>
            <a:r>
              <a:rPr lang="th-TH" sz="3600" b="1" cap="none" smtClean="0"/>
              <a:t>สิ่งยั่วยุพฤติกรรมอันตราย พ.ศ. ...”</a:t>
            </a:r>
          </a:p>
        </p:txBody>
      </p:sp>
      <p:sp>
        <p:nvSpPr>
          <p:cNvPr id="20482" name="Subtitle 2"/>
          <p:cNvSpPr>
            <a:spLocks noGrp="1"/>
          </p:cNvSpPr>
          <p:nvPr>
            <p:ph type="subTitle" idx="4294967295"/>
          </p:nvPr>
        </p:nvSpPr>
        <p:spPr>
          <a:xfrm>
            <a:off x="2209800" y="4724400"/>
            <a:ext cx="6477000" cy="198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1800" b="1" smtClean="0">
                <a:solidFill>
                  <a:schemeClr val="tx2"/>
                </a:solidFill>
              </a:rPr>
              <a:t>เวทีว่าด้วยการอภิบาลอินเทอร์เนต และการเตรียมตัวขององค์กรประชาสังคมในประเทศไทย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1800" b="1" smtClean="0">
                <a:solidFill>
                  <a:schemeClr val="tx2"/>
                </a:solidFill>
              </a:rPr>
              <a:t>วันอังคารที่ ๑๗ กุมภาพันธ์ ๒๕๕๘ เวลา ๑๐.๓๐-๑๒.๓๐ น.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1800" b="1" smtClean="0">
                <a:solidFill>
                  <a:schemeClr val="tx2"/>
                </a:solidFill>
              </a:rPr>
              <a:t>ณ ห้องประชุมจุฬาเกษม อาคารชินโสภณพนิช มหาวิทยาลัยเซนต์จอห์น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1800" b="1" smtClean="0">
                <a:solidFill>
                  <a:schemeClr val="tx2"/>
                </a:solidFill>
              </a:rPr>
              <a:t>โดย กฤษฎา แสงเจริญทรัพย์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sz="1800" b="1" smtClean="0">
                <a:solidFill>
                  <a:schemeClr val="tx2"/>
                </a:solidFill>
              </a:rPr>
              <a:t>อาจารย์ประจำคณะนิติศาสตร์ มหาวิทยาลัยกรุงเทพธนบุรี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th-TH" sz="1800" b="1" smtClean="0">
              <a:solidFill>
                <a:schemeClr val="tx2"/>
              </a:solidFill>
            </a:endParaRPr>
          </a:p>
        </p:txBody>
      </p:sp>
      <p:pic>
        <p:nvPicPr>
          <p:cNvPr id="20483" name="Picture 3" descr="LOGO_GOld_University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1331913" cy="16525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4800" cap="none" smtClean="0">
                <a:cs typeface="Angsana New" charset="-34"/>
              </a:rPr>
              <a:t>สิ่งยั่วยุพฤติกรรมอันตราย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h-TH" smtClean="0">
                <a:latin typeface="Angsana New" charset="-34"/>
                <a:cs typeface="Angsana New" charset="-34"/>
              </a:rPr>
              <a:t>สิ่งยั่วยุพฤติกรรมอันตราย หมายความว่า เอกสาร ภาพ สิ่งพิมพ์ รูปรอย เครื่องหมาย รูปถ่าย ภาพยนตร์ เสียงหรือถ้อยคำ ข้อความ ข้อมูล หรือสิ่งใดๆที่กระตุ้น ส่งเสริม หรือยั่วยุ โดยประการที่น่าจะก่อให้เกิด</a:t>
            </a:r>
          </a:p>
          <a:p>
            <a:pPr lvl="1"/>
            <a:r>
              <a:rPr lang="th-TH" sz="2400" smtClean="0">
                <a:latin typeface="Angsana New" charset="-34"/>
                <a:cs typeface="Angsana New" charset="-34"/>
              </a:rPr>
              <a:t>๑) การกระทำวิปริตทางเพศ 				</a:t>
            </a:r>
          </a:p>
          <a:p>
            <a:pPr lvl="1"/>
            <a:r>
              <a:rPr lang="th-TH" sz="2400" smtClean="0">
                <a:latin typeface="Angsana New" charset="-34"/>
                <a:cs typeface="Angsana New" charset="-34"/>
              </a:rPr>
              <a:t>๒) ความสัมพันธ์หรือการกระทำทางเพศกับเด็ก </a:t>
            </a:r>
          </a:p>
          <a:p>
            <a:pPr lvl="1"/>
            <a:r>
              <a:rPr lang="th-TH" sz="2400" smtClean="0">
                <a:latin typeface="Angsana New" charset="-34"/>
                <a:cs typeface="Angsana New" charset="-34"/>
              </a:rPr>
              <a:t>๓) การกระทำทารุณกรรมต่อเด็ก 				</a:t>
            </a:r>
          </a:p>
          <a:p>
            <a:pPr lvl="1"/>
            <a:r>
              <a:rPr lang="th-TH" sz="2400" smtClean="0">
                <a:latin typeface="Angsana New" charset="-34"/>
                <a:cs typeface="Angsana New" charset="-34"/>
              </a:rPr>
              <a:t>๔) การฆ่าตัวตายของเด็กหรือเป็นหมู่คณะ</a:t>
            </a:r>
          </a:p>
          <a:p>
            <a:pPr lvl="1"/>
            <a:r>
              <a:rPr lang="th-TH" sz="2400" smtClean="0">
                <a:latin typeface="Angsana New" charset="-34"/>
                <a:cs typeface="Angsana New" charset="-34"/>
              </a:rPr>
              <a:t>๕) การใช้ยาเสพติด และ 				</a:t>
            </a:r>
          </a:p>
          <a:p>
            <a:pPr lvl="1"/>
            <a:r>
              <a:rPr lang="th-TH" sz="2400" smtClean="0">
                <a:latin typeface="Angsana New" charset="-34"/>
                <a:cs typeface="Angsana New" charset="-34"/>
              </a:rPr>
              <a:t>๖) การกระทำความผิดเกี่ยวกับการก่อการร้าย ชิงทรัพย์ ปล้นทรัพย์ ฆ่าผู้อื่น	หรือ ทำร้ายร่างกายโดยทรมานหรือโดยกระทำทารุณโหดร้าย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</TotalTime>
  <Words>1703</Words>
  <Application>Microsoft Office PowerPoint</Application>
  <PresentationFormat>นำเสนอทางหน้าจอ (4:3)</PresentationFormat>
  <Paragraphs>82</Paragraphs>
  <Slides>23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แม่แบบการออกแบบ</vt:lpstr>
      </vt:variant>
      <vt:variant>
        <vt:i4>7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37" baseType="lpstr">
      <vt:lpstr>Arial</vt:lpstr>
      <vt:lpstr>Angsana New</vt:lpstr>
      <vt:lpstr>Century Schoolbook</vt:lpstr>
      <vt:lpstr>Wingdings</vt:lpstr>
      <vt:lpstr>Wingdings 2</vt:lpstr>
      <vt:lpstr>Calibri</vt:lpstr>
      <vt:lpstr>KodchiangUPC</vt:lpstr>
      <vt:lpstr>Oriel</vt:lpstr>
      <vt:lpstr>Oriel</vt:lpstr>
      <vt:lpstr>Oriel</vt:lpstr>
      <vt:lpstr>Oriel</vt:lpstr>
      <vt:lpstr>Oriel</vt:lpstr>
      <vt:lpstr>Oriel</vt:lpstr>
      <vt:lpstr>Oriel</vt:lpstr>
      <vt:lpstr> “ข้อสังเกตบางประการตาม ร่างพระราชบัญญัติป้องกัน และปราบปราม สิ่งยั่วยุพฤติกรรมอันตราย พ.ศ. ...”</vt:lpstr>
      <vt:lpstr>เหตุผลและความเป็นมา</vt:lpstr>
      <vt:lpstr>เหตุผลและความเป็นมา</vt:lpstr>
      <vt:lpstr>เหตุผลและความจำเป็นในการเสนอร่างพระราชบัญญัติ</vt:lpstr>
      <vt:lpstr>สาระสำคัญของร่างพระราชบัญญัติ</vt:lpstr>
      <vt:lpstr>สาระสำคัญของร่างพระราชบัญญัติ</vt:lpstr>
      <vt:lpstr>สาระสำคัญของร่างพระราชบัญญัติ</vt:lpstr>
      <vt:lpstr> “ข้อสังเกตบางประการตาม ร่างพระราชบัญญัติป้องกัน และปราบปราม สิ่งยั่วยุพฤติกรรมอันตราย พ.ศ. ...”</vt:lpstr>
      <vt:lpstr>สิ่งยั่วยุพฤติกรรมอันตราย</vt:lpstr>
      <vt:lpstr>สิ่งยั่วยุพฤติกรรมอันตราย</vt:lpstr>
      <vt:lpstr>ภาพยนตร์</vt:lpstr>
      <vt:lpstr>ภาพยนตร์</vt:lpstr>
      <vt:lpstr>ภาพยนตร์</vt:lpstr>
      <vt:lpstr>ดนตรี</vt:lpstr>
      <vt:lpstr>การ์ตูน</vt:lpstr>
      <vt:lpstr>เกมส์</vt:lpstr>
      <vt:lpstr>วรรณกรรม</vt:lpstr>
      <vt:lpstr>ภาพนิ่ง 18</vt:lpstr>
      <vt:lpstr>ประเด็นที่ผู้ร่างกฎหมายควรพิจารณา</vt:lpstr>
      <vt:lpstr>สาระสำคัญของร่างพระราชบัญญัติ</vt:lpstr>
      <vt:lpstr>สาระสำคัญของร่างพระราชบัญญัติ</vt:lpstr>
      <vt:lpstr>สาระสำคัญของร่างพระราชบัญญัติ</vt:lpstr>
      <vt:lpstr> “ข้อสังเกตบางประการตาม ร่างพระราชบัญญัติป้องกัน และปราบปราม สิ่งยั่วยุพฤติกรรมอันตราย พ.ศ. ...”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เสวนาวิชาการ  เรื่อง  “ปัญหาการตีความ ร่างพระราชบัญญัติป้องกัน  และปราบปรามสิ่งยั่วยุพฤติกรรมอันตราย พ.ศ. ...”</dc:title>
  <dc:creator>VERITON</dc:creator>
  <cp:lastModifiedBy>Acer</cp:lastModifiedBy>
  <cp:revision>29</cp:revision>
  <dcterms:created xsi:type="dcterms:W3CDTF">2006-08-16T00:00:00Z</dcterms:created>
  <dcterms:modified xsi:type="dcterms:W3CDTF">2015-02-16T15:40:44Z</dcterms:modified>
</cp:coreProperties>
</file>