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8" r:id="rId3"/>
    <p:sldId id="298" r:id="rId4"/>
    <p:sldId id="265" r:id="rId5"/>
    <p:sldId id="289" r:id="rId6"/>
    <p:sldId id="290" r:id="rId7"/>
    <p:sldId id="291" r:id="rId8"/>
    <p:sldId id="292" r:id="rId9"/>
    <p:sldId id="295" r:id="rId10"/>
    <p:sldId id="296" r:id="rId11"/>
    <p:sldId id="303" r:id="rId12"/>
    <p:sldId id="300" r:id="rId13"/>
    <p:sldId id="302" r:id="rId14"/>
    <p:sldId id="304" r:id="rId15"/>
    <p:sldId id="305" r:id="rId16"/>
    <p:sldId id="29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50" d="100"/>
          <a:sy n="50" d="100"/>
        </p:scale>
        <p:origin x="-67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27C5D-9171-4866-B76D-9FCA215C622B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9A393-47E0-445C-AF76-3AA310C3F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A7137-C744-4861-A6B3-6DA75A03697A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9D79-0D06-4384-868D-2A08D18D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E1BCA-FE35-42E2-9E1A-600BA9F333E6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6881-0C6C-4A07-9C32-54990113C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75FAF5-F0AC-428D-BEAE-E486B9BE45E0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158356-704B-4DC7-AF11-64A0CE37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64D49-0E32-4A2D-96D1-4147CF0978EE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1FB22-698D-4D29-B428-78DFB094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8F817-88A5-465D-962F-D9DECB2EC187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04BC-DDC0-4238-A75F-C82DBF7F7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7373D-08DF-4C25-817D-DF6534F86B4D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3CF9-5253-4DBF-894F-0E18426A8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AEE5DB-51B6-40A2-9F6E-172948580459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4E4286-D50D-44B1-84A7-B4B505ADC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77C4B-F5AA-4B9E-ACB8-FF22CF718DAC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A3EC-639C-4B0E-B974-4DE10D183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D32898-CAC4-4D24-A676-B2A830F69BD3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5ED640-1E32-47C4-B7C9-400C08BFE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47DDAE-8400-4B2A-9625-CAF51556B83C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65AAAC-E35D-4EB6-84B4-0A393383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5F3E4-7AE8-4FB0-B9F0-1136EA3C2E02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394BD0-0188-4E77-8074-AEC9D5720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4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 bwMode="auto">
          <a:xfrm>
            <a:off x="1143000" y="1600200"/>
            <a:ext cx="7315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h-TH" sz="4400" cap="none" smtClean="0"/>
              <a:t/>
            </a:r>
            <a:br>
              <a:rPr lang="th-TH" sz="4400" cap="none" smtClean="0"/>
            </a:br>
            <a:r>
              <a:rPr lang="th-TH" sz="4400" cap="none" smtClean="0"/>
              <a:t>“ข้อสังเกตบางประการตาม ร่างพระราชบัญญัติคุ้มครองข้อมูลส่วนบุคคล พ.ศ. ...”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209800" y="4724400"/>
            <a:ext cx="64770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smtClean="0"/>
              <a:t>เวทีว่าด้วยการอภิบาลอินเทอร์เนต และการเตรียมตัวขององค์กรประชาสังคมในประเทศไทย</a:t>
            </a:r>
          </a:p>
          <a:p>
            <a:pPr eaLnBrk="1" hangingPunct="1">
              <a:lnSpc>
                <a:spcPct val="80000"/>
              </a:lnSpc>
            </a:pPr>
            <a:r>
              <a:rPr lang="th-TH" smtClean="0"/>
              <a:t>วันอังคารที่ ๑๗ กุมภาพันธ์ ๒๕๕๘ เวลา ๑๓.๓๐-๑๕.๓๐ น.</a:t>
            </a:r>
          </a:p>
          <a:p>
            <a:pPr eaLnBrk="1" hangingPunct="1">
              <a:lnSpc>
                <a:spcPct val="80000"/>
              </a:lnSpc>
            </a:pPr>
            <a:r>
              <a:rPr lang="th-TH" smtClean="0"/>
              <a:t>ณ ห้องประชุมจุฬาเกษม อาคารชินโสภณพนิช มหาวิทยาลัยเซนต์จอห์น</a:t>
            </a:r>
          </a:p>
          <a:p>
            <a:pPr eaLnBrk="1" hangingPunct="1">
              <a:lnSpc>
                <a:spcPct val="80000"/>
              </a:lnSpc>
            </a:pPr>
            <a:r>
              <a:rPr lang="th-TH" smtClean="0"/>
              <a:t>โดย กฤษฎา แสงเจริญทรัพย์ </a:t>
            </a:r>
          </a:p>
          <a:p>
            <a:pPr eaLnBrk="1" hangingPunct="1">
              <a:lnSpc>
                <a:spcPct val="80000"/>
              </a:lnSpc>
            </a:pPr>
            <a:r>
              <a:rPr lang="th-TH" smtClean="0"/>
              <a:t>อาจารย์ประจำคณะนิติศาสตร์ มหาวิทยาลัยกรุงเทพธนบุรี</a:t>
            </a:r>
          </a:p>
          <a:p>
            <a:pPr eaLnBrk="1" hangingPunct="1">
              <a:lnSpc>
                <a:spcPct val="80000"/>
              </a:lnSpc>
            </a:pPr>
            <a:endParaRPr lang="th-TH" smtClean="0"/>
          </a:p>
        </p:txBody>
      </p:sp>
      <p:pic>
        <p:nvPicPr>
          <p:cNvPr id="13315" name="Picture 3" descr="LOGO_GOld_University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800600"/>
            <a:ext cx="1331913" cy="16525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5400" cap="none" smtClean="0">
                <a:cs typeface="Angsana New" charset="-34"/>
              </a:rPr>
              <a:t>ข้อสังเกต ร่างฯมาตรา ๒๘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h-TH" sz="2800" b="1" u="sng" smtClean="0">
                <a:cs typeface="Angsana New" charset="-34"/>
              </a:rPr>
              <a:t>เจ้าของข้อมูล</a:t>
            </a:r>
            <a:r>
              <a:rPr lang="th-TH" sz="2800" smtClean="0">
                <a:cs typeface="Angsana New" charset="-34"/>
              </a:rPr>
              <a:t>มีสิทธิขอเข้าถึง</a:t>
            </a:r>
            <a:r>
              <a:rPr lang="th-TH" sz="2800" b="1" u="sng" smtClean="0">
                <a:cs typeface="Angsana New" charset="-34"/>
              </a:rPr>
              <a:t>ข้อมูลส่วนบุคคลที่เกี่ยวกับตน</a:t>
            </a:r>
            <a:r>
              <a:rPr lang="th-TH" sz="2800" smtClean="0">
                <a:cs typeface="Angsana New" charset="-34"/>
              </a:rPr>
              <a:t>ซึ่งอยู่ในความรับผิดชอบของผู้ควบคุมข้อมูลส่วนบุคคล </a:t>
            </a:r>
            <a:r>
              <a:rPr lang="th-TH" sz="2800" b="1" u="sng" smtClean="0">
                <a:cs typeface="Angsana New" charset="-34"/>
              </a:rPr>
              <a:t>เว้นแต่</a:t>
            </a:r>
            <a:r>
              <a:rPr lang="th-TH" sz="2800" smtClean="0">
                <a:cs typeface="Angsana New" charset="-34"/>
              </a:rPr>
              <a:t>กรณีดังต่อไปนี้</a:t>
            </a:r>
          </a:p>
          <a:p>
            <a:pPr lvl="1"/>
            <a:r>
              <a:rPr lang="th-TH" sz="2800" smtClean="0">
                <a:cs typeface="Angsana New" charset="-34"/>
              </a:rPr>
              <a:t>๑. เป็นการขัดหรือแย้งกับบทบัญญัติแห่งกฎหมายอื่นหรือคำสั่งศาล</a:t>
            </a:r>
          </a:p>
          <a:p>
            <a:pPr lvl="1"/>
            <a:r>
              <a:rPr lang="th-TH" sz="2800" smtClean="0">
                <a:cs typeface="Angsana New" charset="-34"/>
              </a:rPr>
              <a:t>๒. กระทบต่อความมั่นคงแห่งราชอาณาจักร</a:t>
            </a:r>
          </a:p>
          <a:p>
            <a:pPr lvl="1"/>
            <a:r>
              <a:rPr lang="th-TH" sz="2800" smtClean="0">
                <a:cs typeface="Angsana New" charset="-34"/>
              </a:rPr>
              <a:t>๓. กระทบต่อเศรษฐกิจและการพาณิชย์ของประเทศ</a:t>
            </a:r>
          </a:p>
          <a:p>
            <a:pPr lvl="1"/>
            <a:r>
              <a:rPr lang="th-TH" sz="2800" smtClean="0">
                <a:cs typeface="Angsana New" charset="-34"/>
              </a:rPr>
              <a:t>๔. มีผลต่อการสืบสวน สอบสวนของพนักงานเจ้าหน้าที่ตามกฎหมาย หรือการพิจารณาพิพากษาคดีของศาล</a:t>
            </a:r>
          </a:p>
          <a:p>
            <a:pPr lvl="1"/>
            <a:r>
              <a:rPr lang="th-TH" sz="2800" smtClean="0">
                <a:cs typeface="Angsana New" charset="-34"/>
              </a:rPr>
              <a:t>๕. </a:t>
            </a:r>
            <a:r>
              <a:rPr lang="th-TH" sz="2800" b="1" u="sng" smtClean="0">
                <a:cs typeface="Angsana New" charset="-34"/>
              </a:rPr>
              <a:t>เพื่อคุ้มครองเจ้าของข้อมูล</a:t>
            </a:r>
            <a:r>
              <a:rPr lang="th-TH" sz="2800" smtClean="0">
                <a:cs typeface="Angsana New" charset="-34"/>
              </a:rPr>
              <a:t> หรือสิทธิและเสรีภาพของผู้อื่น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5800" y="304800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4400" cap="none" smtClean="0">
                <a:cs typeface="Angsana New" charset="-34"/>
              </a:rPr>
              <a:t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</a:t>
            </a:r>
            <a:r>
              <a:rPr lang="en-US" sz="4400" cap="none" smtClean="0"/>
              <a:t>?</a:t>
            </a:r>
            <a:endParaRPr lang="th-TH" sz="4400" cap="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60960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3600" cap="none" smtClean="0">
                <a:cs typeface="Angsana New" charset="-34"/>
              </a:rPr>
              <a:t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</a:t>
            </a:r>
            <a:r>
              <a:rPr lang="en-US" sz="3600" cap="none" smtClean="0"/>
              <a:t>?</a:t>
            </a:r>
            <a:endParaRPr lang="th-TH" sz="3600" cap="none" smtClean="0"/>
          </a:p>
        </p:txBody>
      </p:sp>
      <p:pic>
        <p:nvPicPr>
          <p:cNvPr id="24582" name="Picture 6" descr="10513250_10206077585477503_2518581205824377763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543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81000" y="137160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4000" cap="none" smtClean="0">
                <a:cs typeface="Angsana New" charset="-34"/>
              </a:rPr>
              <a:t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</a:t>
            </a:r>
            <a:r>
              <a:rPr lang="en-US" sz="4000" cap="none" smtClean="0"/>
              <a:t>?</a:t>
            </a:r>
            <a:endParaRPr lang="th-TH" sz="4000" cap="none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743200"/>
            <a:ext cx="7467600" cy="4873625"/>
          </a:xfrm>
        </p:spPr>
        <p:txBody>
          <a:bodyPr/>
          <a:lstStyle/>
          <a:p>
            <a:r>
              <a:rPr lang="th-TH" sz="4000" smtClean="0">
                <a:cs typeface="Angsana New" charset="-34"/>
              </a:rPr>
              <a:t>๑. พื้นที่สาธารณะโดยแท้</a:t>
            </a:r>
            <a:r>
              <a:rPr lang="th-TH" sz="4000" smtClean="0"/>
              <a:t> </a:t>
            </a:r>
            <a:endParaRPr lang="en-US" sz="4000" smtClean="0"/>
          </a:p>
          <a:p>
            <a:r>
              <a:rPr lang="th-TH" sz="4000" smtClean="0">
                <a:cs typeface="Angsana New" charset="-34"/>
              </a:rPr>
              <a:t>๒. พื้นที่ส่วนบุคคลโดยแท้</a:t>
            </a:r>
            <a:r>
              <a:rPr lang="th-TH" sz="4000" smtClean="0"/>
              <a:t> </a:t>
            </a:r>
            <a:endParaRPr lang="en-US" sz="4000" smtClean="0"/>
          </a:p>
          <a:p>
            <a:r>
              <a:rPr lang="th-TH" sz="4000" smtClean="0">
                <a:cs typeface="Angsana New" charset="-34"/>
              </a:rPr>
              <a:t>๓. พื้นที่กึ่งสาธารณะ</a:t>
            </a:r>
            <a:r>
              <a:rPr lang="th-TH" sz="4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114300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4000" cap="none" smtClean="0">
                <a:cs typeface="Angsana New" charset="-34"/>
              </a:rPr>
              <a:t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</a:t>
            </a:r>
            <a:r>
              <a:rPr lang="en-US" sz="4000" cap="none" smtClean="0"/>
              <a:t>?</a:t>
            </a:r>
            <a:endParaRPr lang="th-TH" sz="4000" cap="none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438400"/>
            <a:ext cx="7467600" cy="4873625"/>
          </a:xfrm>
        </p:spPr>
        <p:txBody>
          <a:bodyPr/>
          <a:lstStyle/>
          <a:p>
            <a:r>
              <a:rPr lang="th-TH" sz="4000" smtClean="0">
                <a:cs typeface="Angsana New" charset="-34"/>
              </a:rPr>
              <a:t>ลักษณะของความยินยอม</a:t>
            </a:r>
          </a:p>
          <a:p>
            <a:pPr lvl="1"/>
            <a:r>
              <a:rPr lang="th-TH" sz="3800" smtClean="0">
                <a:cs typeface="Angsana New" charset="-34"/>
              </a:rPr>
              <a:t>๑. ความยินยอมในการให้รับรู้ข้อมูล </a:t>
            </a:r>
          </a:p>
          <a:p>
            <a:pPr lvl="1"/>
            <a:r>
              <a:rPr lang="th-TH" sz="3800" smtClean="0">
                <a:cs typeface="Angsana New" charset="-34"/>
              </a:rPr>
              <a:t>๒. ความยินยอมในการให้เผยแพร่ข้อมูล</a:t>
            </a:r>
            <a:r>
              <a:rPr lang="th-TH" sz="3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533400" y="762000"/>
            <a:ext cx="7467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3600" cap="none" smtClean="0">
                <a:cs typeface="Angsana New" charset="-34"/>
              </a:rPr>
              <a:t>หากเราสมัครใจนำตัวเองไปอยู่ในพื้นที่สาธารณะ หรือกึ่งสาธารณะ จำเป็นหรือไม่ว่าสิทธิส่วนบุคคลของเราจะหมดสิ้นไปด้วย</a:t>
            </a:r>
            <a:r>
              <a:rPr lang="en-US" sz="3600" cap="none" smtClean="0">
                <a:cs typeface="Angsana New" charset="-34"/>
              </a:rPr>
              <a:t>?</a:t>
            </a:r>
            <a:r>
              <a:rPr lang="en-US" sz="3600" cap="none" smtClean="0"/>
              <a:t> </a:t>
            </a:r>
            <a:endParaRPr lang="th-TH" sz="3600" cap="none" smtClean="0"/>
          </a:p>
        </p:txBody>
      </p:sp>
      <p:pic>
        <p:nvPicPr>
          <p:cNvPr id="27650" name="Picture 5" descr="ยยยย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746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1143000" y="1600200"/>
            <a:ext cx="7315200" cy="18938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h-TH" sz="4400" b="1" cap="none" smtClean="0"/>
              <a:t/>
            </a:r>
            <a:br>
              <a:rPr lang="th-TH" sz="4400" b="1" cap="none" smtClean="0"/>
            </a:br>
            <a:r>
              <a:rPr lang="th-TH" sz="4400" b="1" cap="none" smtClean="0"/>
              <a:t>“ข้อสังเกตบางประการตาม ร่างพระราชบัญญัติคุ้มครองข้อมูลส่วนบุคคล พ.ศ. ...”</a:t>
            </a:r>
          </a:p>
        </p:txBody>
      </p:sp>
      <p:sp>
        <p:nvSpPr>
          <p:cNvPr id="28674" name="Subtitle 2"/>
          <p:cNvSpPr>
            <a:spLocks noGrp="1"/>
          </p:cNvSpPr>
          <p:nvPr>
            <p:ph type="subTitle" idx="4294967295"/>
          </p:nvPr>
        </p:nvSpPr>
        <p:spPr>
          <a:xfrm>
            <a:off x="2209800" y="4724400"/>
            <a:ext cx="6477000" cy="198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1800" b="1" smtClean="0">
                <a:solidFill>
                  <a:schemeClr val="tx2"/>
                </a:solidFill>
              </a:rPr>
              <a:t>เวทีว่าด้วยการอภิบาลอินเทอร์เนต และการเตรียมตัวขององค์กรประชาสังคมในประเทศไทย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1800" b="1" smtClean="0">
                <a:solidFill>
                  <a:schemeClr val="tx2"/>
                </a:solidFill>
              </a:rPr>
              <a:t>วันอังคารที่ ๑๗ กุมภาพันธ์ ๒๕๕๘ เวลา ๑๓.๓๐-๑๕.๓๐ น.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1800" b="1" smtClean="0">
                <a:solidFill>
                  <a:schemeClr val="tx2"/>
                </a:solidFill>
              </a:rPr>
              <a:t>ณ ห้องประชุมจุฬาเกษม อาคารชินโสภณพนิช มหาวิทยาลัยเซนต์จอห์น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1800" b="1" smtClean="0">
                <a:solidFill>
                  <a:schemeClr val="tx2"/>
                </a:solidFill>
              </a:rPr>
              <a:t>โดย กฤษฎา แสงเจริญทรัพย์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1800" b="1" smtClean="0">
                <a:solidFill>
                  <a:schemeClr val="tx2"/>
                </a:solidFill>
              </a:rPr>
              <a:t>อาจารย์ประจำคณะนิติศาสตร์ มหาวิทยาลัยกรุงเทพธนบุรี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th-TH" sz="1800" b="1" smtClean="0">
              <a:solidFill>
                <a:schemeClr val="tx2"/>
              </a:solidFill>
            </a:endParaRPr>
          </a:p>
        </p:txBody>
      </p:sp>
      <p:pic>
        <p:nvPicPr>
          <p:cNvPr id="28675" name="Picture 3" descr="LOGO_GOld_University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800600"/>
            <a:ext cx="1331913" cy="16525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5400" cap="none" smtClean="0">
                <a:cs typeface="Angsana New" charset="-34"/>
              </a:rPr>
              <a:t>เหตุผลและความเป็นมา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h-TH" sz="3200" smtClean="0">
                <a:cs typeface="Angsana New" charset="-34"/>
              </a:rPr>
              <a:t>เนื่องจากในปัจจุบันยังไม่มีกฎหมายเกี่ยวกับการคุ้มครองข้อมูลส่วนบุคคลเป็นการทั่วไป ทำให้มีการล่วงละเมิดข้อมูลส่วนบุคคลที่กฎหมายยังครอบคลุมไม่ถึง เช่น ข้อมูลเกี่ยวกับพฤติกรรมทางเพศ ความเป็นอยู่ส่วนตัวอันไม่พึงเปิดเผย ประวัติอาชญากรรม หรือกิจกรรมส่วนตัวอื่นๆที่ควรปกปิดเป็นความลับ</a:t>
            </a:r>
          </a:p>
          <a:p>
            <a:r>
              <a:rPr lang="th-TH" sz="3200" smtClean="0">
                <a:cs typeface="Angsana New" charset="-34"/>
              </a:rPr>
              <a:t>อุปสรรคในการติดต่อสื่อสารกับประเทศที่มีกฎหมายกำหนดห้ามเปิดเผยข้อมูลส่วนบุคคลไปยังประเทศที่ไม่มีกฎหมายคุ้มครองข้อมูลนั้น หรือมีกฎหมายที่ให้ความคุ้มครองต่ำกว่า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5400" cap="none" smtClean="0">
                <a:cs typeface="Angsana New" charset="-34"/>
              </a:rPr>
              <a:t>เหตุผลและความเป็นมา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h-TH" sz="4000" smtClean="0">
                <a:cs typeface="Angsana New" charset="-34"/>
              </a:rPr>
              <a:t>ร่างกฎหมายฉบับแรก ได้ผ่านการพิจารณาของสำนักงานคณะกรรมการกฤษฎีกาแล้ว และได้นำเข้าสู่สภานิติบัญญัติแห่งชาติไปตั้งแต่วันที่ ๒๒ กรกฎาคม ๒๕๕๗</a:t>
            </a:r>
          </a:p>
          <a:p>
            <a:r>
              <a:rPr lang="th-TH" sz="4000" smtClean="0">
                <a:cs typeface="Angsana New" charset="-34"/>
              </a:rPr>
              <a:t>ร่างกฎหมายฉบับที่สอง คณะรัฐมนตรีได้ให้ความเห็นชอบเมื่อวันที่ ๖ มกราคม ๒๕๕๘ ซึ่งเป็นหนึ่งในกลุ่มร่างกฎหมายเกี่ยวกับเศรษฐกิจดิจิตอล</a:t>
            </a:r>
          </a:p>
          <a:p>
            <a:endParaRPr lang="th-TH" sz="4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5400" cap="none" smtClean="0">
                <a:cs typeface="Angsana New" charset="-34"/>
              </a:rPr>
              <a:t>หลักการและเหตุผล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h-TH" sz="3200" smtClean="0">
                <a:cs typeface="Angsana New" charset="-34"/>
              </a:rPr>
              <a:t>โดยที่ความก้าวหน้าของเทคโนโลยีสารสนเทศ รวมทั้งระบบสื่อสารทำให้</a:t>
            </a:r>
            <a:r>
              <a:rPr lang="th-TH" sz="3200" b="1" smtClean="0">
                <a:cs typeface="Angsana New" charset="-34"/>
              </a:rPr>
              <a:t>การเก็บรวบรวม การใช้ การเปิดเผยข้อมูลส่วนบุคคล</a:t>
            </a:r>
            <a:r>
              <a:rPr lang="th-TH" sz="3200" smtClean="0">
                <a:cs typeface="Angsana New" charset="-34"/>
              </a:rPr>
              <a:t>สามารถทำได้โดยง่าย สะดวก และรวดเร็ว </a:t>
            </a:r>
            <a:r>
              <a:rPr lang="th-TH" sz="3200" b="1" smtClean="0">
                <a:cs typeface="Angsana New" charset="-34"/>
              </a:rPr>
              <a:t>อันนำมาซึ่งความเดือดร้อนรำคาญ หรือความเสียหายในกรณีที่มีการนำไปแสวงหาประโยชน์หรือเปิดเผย</a:t>
            </a:r>
            <a:r>
              <a:rPr lang="th-TH" sz="3200" b="1" u="sng" smtClean="0">
                <a:cs typeface="Angsana New" charset="-34"/>
              </a:rPr>
              <a:t>โดยไม่ได้รับความยินยอม</a:t>
            </a:r>
            <a:r>
              <a:rPr lang="th-TH" sz="3200" u="sng" smtClean="0">
                <a:cs typeface="Angsana New" charset="-34"/>
              </a:rPr>
              <a:t> </a:t>
            </a:r>
            <a:r>
              <a:rPr lang="th-TH" sz="3200" b="1" u="sng" smtClean="0">
                <a:cs typeface="Angsana New" charset="-34"/>
              </a:rPr>
              <a:t>หรือแจ้งล่วงหน้า</a:t>
            </a:r>
            <a:r>
              <a:rPr lang="th-TH" sz="3200" smtClean="0">
                <a:cs typeface="Angsana New" charset="-34"/>
              </a:rPr>
              <a:t> แม้ว่าจะได้มีกฎหมายคุ้มครองข้อมูลส่วนบุคคลในบางเรื่อง แต่ก็ยังไม่มีหลักเกณฑ์ กลไก หรือมาตรการกำกับดูแลเกี่ยวกับการให้ความคุ้มครองข้อมูลส่วนบุคคล</a:t>
            </a:r>
            <a:r>
              <a:rPr lang="th-TH" sz="3200" b="1" u="sng" smtClean="0">
                <a:cs typeface="Angsana New" charset="-34"/>
              </a:rPr>
              <a:t>ที่เป็นหลักการทั่วไป</a:t>
            </a:r>
            <a:r>
              <a:rPr lang="th-TH" sz="3200" smtClean="0">
                <a:cs typeface="Angsana New" charset="-34"/>
              </a:rPr>
              <a:t> จึงจำเป็นต้องตราพระราชบัญญัตินี้</a:t>
            </a:r>
          </a:p>
          <a:p>
            <a:pPr eaLnBrk="1" hangingPunct="1"/>
            <a:endParaRPr lang="th-TH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5400" cap="none" smtClean="0">
                <a:cs typeface="Angsana New" charset="-34"/>
              </a:rPr>
              <a:t>ข้อสังเกต ร่างฯมาตรา ๑๗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h-TH" smtClean="0">
                <a:cs typeface="Angsana New" charset="-34"/>
              </a:rPr>
              <a:t>ในการปฏิบัติหน้าที่ตามพระราชบัญญัตินี้ คณะกรรมการ</a:t>
            </a:r>
            <a:r>
              <a:rPr lang="th-TH" b="1" smtClean="0">
                <a:cs typeface="Angsana New" charset="-34"/>
              </a:rPr>
              <a:t>ต้องให้โอกาส</a:t>
            </a:r>
            <a:r>
              <a:rPr lang="th-TH" smtClean="0">
                <a:cs typeface="Angsana New" charset="-34"/>
              </a:rPr>
              <a:t>แก่ผู้ถูกกล่าวหาหรือสงสัยว่ากระทำการอันเป็นการฝ่าฝืนบทบัญญัติแห่งพระราชบัญญัตินี้ </a:t>
            </a:r>
            <a:r>
              <a:rPr lang="th-TH" b="1" smtClean="0">
                <a:cs typeface="Angsana New" charset="-34"/>
              </a:rPr>
              <a:t>ชี้แจงข้อเท็จจริง แสดงความคิดเห็น และมีโอกาสโต้แย้งและแสดงพยานหลักฐานของตนตามสมควร</a:t>
            </a:r>
            <a:r>
              <a:rPr lang="th-TH" smtClean="0">
                <a:cs typeface="Angsana New" charset="-34"/>
              </a:rPr>
              <a:t> </a:t>
            </a:r>
            <a:r>
              <a:rPr lang="th-TH" u="sng" smtClean="0">
                <a:cs typeface="Angsana New" charset="-34"/>
              </a:rPr>
              <a:t>เว้นแต่ในกรณีจำเป็นและเร่งด่วน</a:t>
            </a:r>
          </a:p>
          <a:p>
            <a:r>
              <a:rPr lang="th-TH" smtClean="0">
                <a:cs typeface="Angsana New" charset="-34"/>
              </a:rPr>
              <a:t>ความในวรรคหนึ่ง</a:t>
            </a:r>
            <a:r>
              <a:rPr lang="th-TH" b="1" smtClean="0">
                <a:cs typeface="Angsana New" charset="-34"/>
              </a:rPr>
              <a:t>ไม่ให้นำมาใช้บังคับในกรณีดังต่อไปนี้</a:t>
            </a:r>
            <a:r>
              <a:rPr lang="th-TH" smtClean="0">
                <a:cs typeface="Angsana New" charset="-34"/>
              </a:rPr>
              <a:t> เว้นแต่คณะกรรมการจะเห็นควรปฏิบัติเป็นอย่างอื่น</a:t>
            </a:r>
          </a:p>
          <a:p>
            <a:pPr lvl="1"/>
            <a:r>
              <a:rPr lang="th-TH" sz="2400" smtClean="0">
                <a:cs typeface="Angsana New" charset="-34"/>
              </a:rPr>
              <a:t>๑. เมื่อมีความจำเป็นรีบด่วนหากปล่อยให้เนิ่นช้าไปจะก่อให้เกิดความเสียหายอย่าง     ร้ายแรงแก่ผู้หนึ่งผู้ใด หรือจะกระทบต่อประโยชน์สาธารณะ</a:t>
            </a:r>
          </a:p>
          <a:p>
            <a:pPr lvl="1"/>
            <a:r>
              <a:rPr lang="th-TH" sz="2400" smtClean="0">
                <a:cs typeface="Angsana New" charset="-34"/>
              </a:rPr>
              <a:t>๒. เมื่อจะมีผลทำให้ระยะเวลาที่กำหนดไว้ในกฎหมายหรือกฎต้องล่าช้าออกไป</a:t>
            </a:r>
          </a:p>
          <a:p>
            <a:pPr lvl="1"/>
            <a:r>
              <a:rPr lang="th-TH" sz="2400" smtClean="0">
                <a:cs typeface="Angsana New" charset="-34"/>
              </a:rPr>
              <a:t>๓. เมื่อเป็นข้อเท็จจริงที่คู่กรณีนั้นเองได้ให้ไว้ในคำขอ คำให้การ หรือคำแถลง</a:t>
            </a:r>
          </a:p>
          <a:p>
            <a:pPr lvl="1"/>
            <a:r>
              <a:rPr lang="th-TH" sz="2400" smtClean="0">
                <a:cs typeface="Angsana New" charset="-34"/>
              </a:rPr>
              <a:t>๔. </a:t>
            </a:r>
            <a:r>
              <a:rPr lang="th-TH" sz="2400" b="1" u="sng" smtClean="0">
                <a:cs typeface="Angsana New" charset="-34"/>
              </a:rPr>
              <a:t>เมื่อโดยสภาพเห็นได้ชัดในตัวว่าการให้โอกาสดังกล่าวไม่อาจกระทำได้</a:t>
            </a:r>
          </a:p>
          <a:p>
            <a:pPr lvl="1"/>
            <a:r>
              <a:rPr lang="th-TH" sz="2400" smtClean="0">
                <a:cs typeface="Angsana New" charset="-34"/>
              </a:rPr>
              <a:t>๕. </a:t>
            </a:r>
            <a:r>
              <a:rPr lang="th-TH" sz="2400" b="1" u="sng" smtClean="0">
                <a:cs typeface="Angsana New" charset="-34"/>
              </a:rPr>
              <a:t>กรณีอื่นตามที่คณะกรรมการประกาศกำหนด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5400" cap="none" smtClean="0">
                <a:cs typeface="Angsana New" charset="-34"/>
              </a:rPr>
              <a:t>ข้อสังเกต ร่างฯมาตรา ๑๘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h-TH" sz="4000" smtClean="0">
                <a:cs typeface="Angsana New" charset="-34"/>
              </a:rPr>
              <a:t>ในการปฏิบัติหน้าที่ตามพระราชบัญญัตินี้ ให้กรรมการ อนุกรรมการ และที่ปรึกษาที่คณะกรรมการแต่งตั้งเป็นพนักงานเจ้าหน้าที่ตามประมวลกฎหมายอาญา</a:t>
            </a:r>
          </a:p>
          <a:p>
            <a:r>
              <a:rPr lang="th-TH" sz="4000" smtClean="0">
                <a:cs typeface="Angsana New" charset="-34"/>
              </a:rPr>
              <a:t>ในกรณีที่บุคคลตามวรรคหนึ่งกระทำการตามหน้าที่โดยสุจริต </a:t>
            </a:r>
            <a:r>
              <a:rPr lang="th-TH" sz="4000" b="1" u="sng" smtClean="0">
                <a:cs typeface="Angsana New" charset="-34"/>
              </a:rPr>
              <a:t>ย่อมได้รับความคุ้มครองไม่ต้องรับผิดทั้งทางแพ่งหรือทางอาญา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5400" cap="none" smtClean="0">
                <a:cs typeface="Angsana New" charset="-34"/>
              </a:rPr>
              <a:t>ข้อสังเกต ร่างฯมาตรา ๒๕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h-TH" sz="3200" smtClean="0">
                <a:cs typeface="Angsana New" charset="-34"/>
              </a:rPr>
              <a:t>ห้ามมิให้เก็บรวบรวมข้อมูลส่วนบุคคลเกี่ยวกับเชื้อชาติ เผ่าพันธุ์ ความคิดเห็นทางการเมือง ความเชื่อในลัทธิ ศาสนาหรือปรัชญา พฤติกรรมทางเพศ ประวัติอาชญากรรม ข้อมูลสุขภาพ หรือข้อมูลอื่นใดซึ่งกระทบความรู้สึกของผู้อื่นหรือประชาชนตามที่คณะกรรมการประกาศกำหนด โดยปราศจากความยินยอมจากเจ้าของข้อมูลหรือบุคคลที่เกี่ยวข้อง เว้นแต่</a:t>
            </a:r>
          </a:p>
          <a:p>
            <a:pPr lvl="1"/>
            <a:r>
              <a:rPr lang="th-TH" sz="3200" smtClean="0">
                <a:cs typeface="Angsana New" charset="-34"/>
              </a:rPr>
              <a:t>๑. ได้รับยกเว้นตามมาตรา ๒๓ (๒) (๓) หรือ (๕)</a:t>
            </a:r>
          </a:p>
          <a:p>
            <a:pPr lvl="1"/>
            <a:r>
              <a:rPr lang="th-TH" sz="3200" smtClean="0">
                <a:cs typeface="Angsana New" charset="-34"/>
              </a:rPr>
              <a:t>๒. </a:t>
            </a:r>
            <a:r>
              <a:rPr lang="th-TH" sz="3200" b="1" u="sng" smtClean="0">
                <a:cs typeface="Angsana New" charset="-34"/>
              </a:rPr>
              <a:t>กรณีอื่นตามที่กำหนดในกฎกระทรวง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5400" cap="none" smtClean="0">
                <a:cs typeface="Angsana New" charset="-34"/>
              </a:rPr>
              <a:t>ข้อสังเกต ร่างฯมาตรา ๒๖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th-TH" smtClean="0">
                <a:cs typeface="Angsana New" charset="-34"/>
              </a:rPr>
              <a:t>ห้ามมิให้ผู้ควบคุมข้อมูลส่วนบุคคลใช้หรือเปิดเผยข้อมูลส่วนบุคคล เว้นแต่เป็นการใช้หรือเปิดเผยตามวัตถุประสงค์หรือเป็นการจำเป็นเพื่อประโยชน์ที่มีความเกี่ยวข้องโดยตรงกับวัตถุประสงค์ของการเก็บรวบรวม และได้รับความยินยอมจากเจ้าของข้อมูลที่ให้ไว้ก่อนหรือในขณะนั้น</a:t>
            </a:r>
          </a:p>
          <a:p>
            <a:r>
              <a:rPr lang="th-TH" smtClean="0">
                <a:cs typeface="Angsana New" charset="-34"/>
              </a:rPr>
              <a:t>ในกรณีที่ได้รับยกเว้นตามมาตรา ๒๓ ผู้ควบคุมข้อมูลส่วนบุคคลไม่จำเป็นต้องดำเนินการตามวรรคหนึ่ง</a:t>
            </a:r>
          </a:p>
          <a:p>
            <a:r>
              <a:rPr lang="th-TH" smtClean="0">
                <a:cs typeface="Angsana New" charset="-34"/>
              </a:rPr>
              <a:t>ข้อยกเว้นตามมาตรา ๒๓ ที่ผู้ควบคุมข้อมูลสามารถเก็บรวบรวมข้อมูลส่วนบุคคลได้โดยไม่ต้องแจ้งแก่เจ้าของข้อมูลเพื่อทราบ</a:t>
            </a:r>
          </a:p>
          <a:p>
            <a:pPr lvl="1"/>
            <a:r>
              <a:rPr lang="th-TH" sz="2400" smtClean="0">
                <a:cs typeface="Angsana New" charset="-34"/>
              </a:rPr>
              <a:t>๑....</a:t>
            </a:r>
          </a:p>
          <a:p>
            <a:pPr lvl="1"/>
            <a:r>
              <a:rPr lang="th-TH" sz="2400" smtClean="0">
                <a:cs typeface="Angsana New" charset="-34"/>
              </a:rPr>
              <a:t>๒...</a:t>
            </a:r>
          </a:p>
          <a:p>
            <a:pPr lvl="1"/>
            <a:r>
              <a:rPr lang="th-TH" sz="2400" smtClean="0">
                <a:cs typeface="Angsana New" charset="-34"/>
              </a:rPr>
              <a:t>...</a:t>
            </a:r>
          </a:p>
          <a:p>
            <a:pPr lvl="1"/>
            <a:r>
              <a:rPr lang="th-TH" sz="2400" smtClean="0">
                <a:cs typeface="Angsana New" charset="-34"/>
              </a:rPr>
              <a:t>๖. กรณีอื่นตามที่กำหนดในกฎกระทรวง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th-TH" sz="4400" cap="none" smtClean="0">
                <a:cs typeface="Angsana New" charset="-34"/>
              </a:rPr>
              <a:t>ข้อสังเกต ร่างฯมาตรา ๒๓ ประกอบ มาตรา๒๖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sz="4000" smtClean="0">
                <a:cs typeface="Angsana New" charset="-34"/>
              </a:rPr>
              <a:t>ในการที่ผู้ควบคุมข้อมูลจะ</a:t>
            </a:r>
            <a:r>
              <a:rPr lang="th-TH" sz="4000" b="1" u="sng" smtClean="0">
                <a:cs typeface="Angsana New" charset="-34"/>
              </a:rPr>
              <a:t>ใช้หรือเปิดเผย</a:t>
            </a:r>
            <a:r>
              <a:rPr lang="th-TH" sz="4000" smtClean="0">
                <a:cs typeface="Angsana New" charset="-34"/>
              </a:rPr>
              <a:t>ข้อมูลส่วนบุคคล </a:t>
            </a:r>
            <a:r>
              <a:rPr lang="th-TH" sz="4000" b="1" u="sng" smtClean="0">
                <a:cs typeface="Angsana New" charset="-34"/>
                <a:sym typeface="Wingdings" pitchFamily="2" charset="2"/>
              </a:rPr>
              <a:t>ต้องได้รับความยินยอม</a:t>
            </a:r>
            <a:r>
              <a:rPr lang="th-TH" sz="4000" smtClean="0">
                <a:cs typeface="Angsana New" charset="-34"/>
                <a:sym typeface="Wingdings" pitchFamily="2" charset="2"/>
              </a:rPr>
              <a:t>จากเจ้าของข้อมูล (มาตรา ๒๖ วรรคหนึ่ง)</a:t>
            </a:r>
          </a:p>
          <a:p>
            <a:pPr>
              <a:lnSpc>
                <a:spcPct val="90000"/>
              </a:lnSpc>
            </a:pPr>
            <a:r>
              <a:rPr lang="th-TH" sz="4000" smtClean="0">
                <a:cs typeface="Angsana New" charset="-34"/>
                <a:sym typeface="Wingdings" pitchFamily="2" charset="2"/>
              </a:rPr>
              <a:t>ในการ</a:t>
            </a:r>
            <a:r>
              <a:rPr lang="th-TH" sz="4000" b="1" u="sng" smtClean="0">
                <a:cs typeface="Angsana New" charset="-34"/>
                <a:sym typeface="Wingdings" pitchFamily="2" charset="2"/>
              </a:rPr>
              <a:t>เก็บรวบรวมข้อมูลส่วนบุคคล</a:t>
            </a:r>
            <a:r>
              <a:rPr lang="th-TH" sz="4000" smtClean="0">
                <a:cs typeface="Angsana New" charset="-34"/>
                <a:sym typeface="Wingdings" pitchFamily="2" charset="2"/>
              </a:rPr>
              <a:t> ผู้ควบคุมข้อมูลส่วนบุคคลต้อง</a:t>
            </a:r>
            <a:r>
              <a:rPr lang="th-TH" sz="4000" b="1" u="sng" smtClean="0">
                <a:cs typeface="Angsana New" charset="-34"/>
                <a:sym typeface="Wingdings" pitchFamily="2" charset="2"/>
              </a:rPr>
              <a:t>แจ้ง</a:t>
            </a:r>
            <a:r>
              <a:rPr lang="th-TH" sz="4000" smtClean="0">
                <a:cs typeface="Angsana New" charset="-34"/>
                <a:sym typeface="Wingdings" pitchFamily="2" charset="2"/>
              </a:rPr>
              <a:t>ให้เจ้าของข้อมูลทราบถึงรายละเอียดในการเก็บข้อมูลนั้นๆตามที่กฎหมายกำหนด (มาตรา ๒๒)</a:t>
            </a:r>
          </a:p>
          <a:p>
            <a:pPr>
              <a:lnSpc>
                <a:spcPct val="90000"/>
              </a:lnSpc>
            </a:pPr>
            <a:r>
              <a:rPr lang="th-TH" sz="4000" smtClean="0">
                <a:cs typeface="Angsana New" charset="-34"/>
                <a:sym typeface="Wingdings" pitchFamily="2" charset="2"/>
              </a:rPr>
              <a:t>ความยินยอม</a:t>
            </a:r>
            <a:r>
              <a:rPr lang="en-US" sz="4000" smtClean="0">
                <a:cs typeface="Angsana New" charset="-34"/>
                <a:sym typeface="Wingdings" pitchFamily="2" charset="2"/>
              </a:rPr>
              <a:t>?</a:t>
            </a:r>
            <a:endParaRPr lang="th-TH" sz="4000" smtClean="0">
              <a:cs typeface="Angsana New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1123</Words>
  <Application>Microsoft Office PowerPoint</Application>
  <PresentationFormat>นำเสนอทางหน้าจอ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แม่แบบการออกแบบ</vt:lpstr>
      </vt:variant>
      <vt:variant>
        <vt:i4>7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30" baseType="lpstr">
      <vt:lpstr>Arial</vt:lpstr>
      <vt:lpstr>Angsana New</vt:lpstr>
      <vt:lpstr>Century Schoolbook</vt:lpstr>
      <vt:lpstr>Wingdings</vt:lpstr>
      <vt:lpstr>Wingdings 2</vt:lpstr>
      <vt:lpstr>Calibri</vt:lpstr>
      <vt:lpstr>KodchiangUPC</vt:lpstr>
      <vt:lpstr>Oriel</vt:lpstr>
      <vt:lpstr>Oriel</vt:lpstr>
      <vt:lpstr>Oriel</vt:lpstr>
      <vt:lpstr>Oriel</vt:lpstr>
      <vt:lpstr>Oriel</vt:lpstr>
      <vt:lpstr>Oriel</vt:lpstr>
      <vt:lpstr>Oriel</vt:lpstr>
      <vt:lpstr> “ข้อสังเกตบางประการตาม ร่างพระราชบัญญัติคุ้มครองข้อมูลส่วนบุคคล พ.ศ. ...”</vt:lpstr>
      <vt:lpstr>เหตุผลและความเป็นมา</vt:lpstr>
      <vt:lpstr>เหตุผลและความเป็นมา</vt:lpstr>
      <vt:lpstr>หลักการและเหตุผล</vt:lpstr>
      <vt:lpstr>ข้อสังเกต ร่างฯมาตรา ๑๗</vt:lpstr>
      <vt:lpstr>ข้อสังเกต ร่างฯมาตรา ๑๘</vt:lpstr>
      <vt:lpstr>ข้อสังเกต ร่างฯมาตรา ๒๕</vt:lpstr>
      <vt:lpstr>ข้อสังเกต ร่างฯมาตรา ๒๖</vt:lpstr>
      <vt:lpstr>ข้อสังเกต ร่างฯมาตรา ๒๓ ประกอบ มาตรา๒๖</vt:lpstr>
      <vt:lpstr>ข้อสังเกต ร่างฯมาตรา ๒๘</vt:lpstr>
      <vt:lpstr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จะทำให้ความเป็นส่วนตัวของเราในข้อมูลนั้นสูญเสียไปในพื้นที่อื่นๆด้วยหรือไม่?</vt:lpstr>
      <vt:lpstr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จะทำให้ความเป็นส่วนตัวของเราในข้อมูลนั้นสูญเสียไปในพื้นที่อื่นๆด้วยหรือไม่?</vt:lpstr>
      <vt:lpstr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จะทำให้ความเป็นส่วนตัวของเราในข้อมูลนั้นสูญเสียไปในพื้นที่อื่นๆด้วยหรือไม่?</vt:lpstr>
      <vt:lpstr>การที่เรายินยอมเปิดเผยข้อมูลบางอย่างของเราในพื้นที่หนึ่ง จะทำให้ความเป็นส่วนตัวของเราในข้อมูลนั้นสูญเสียไปในพื้นที่อื่นๆด้วยหรือไม่?</vt:lpstr>
      <vt:lpstr>หากเราสมัครใจนำตัวเองไปอยู่ในพื้นที่สาธารณะ หรือกึ่งสาธารณะ จำเป็นหรือไม่ว่าสิทธิส่วนบุคคลของเราจะหมดสิ้นไปด้วย? </vt:lpstr>
      <vt:lpstr> “ข้อสังเกตบางประการตาม ร่างพระราชบัญญัติคุ้มครองข้อมูลส่วนบุคคล พ.ศ. ...”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เสวนาวิชาการ  เรื่อง  “ปัญหาการตีความ ร่างพระราชบัญญัติป้องกัน  และปราบปรามสิ่งยั่วยุพฤติกรรมอันตราย พ.ศ. ...”</dc:title>
  <dc:creator>VERITON</dc:creator>
  <cp:lastModifiedBy>Acer</cp:lastModifiedBy>
  <cp:revision>36</cp:revision>
  <dcterms:created xsi:type="dcterms:W3CDTF">2006-08-16T00:00:00Z</dcterms:created>
  <dcterms:modified xsi:type="dcterms:W3CDTF">2015-02-16T12:54:53Z</dcterms:modified>
</cp:coreProperties>
</file>